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8" r:id="rId1"/>
    <p:sldMasterId id="2147483661" r:id="rId2"/>
  </p:sldMasterIdLst>
  <p:notesMasterIdLst>
    <p:notesMasterId r:id="rId54"/>
  </p:notesMasterIdLst>
  <p:handoutMasterIdLst>
    <p:handoutMasterId r:id="rId55"/>
  </p:handoutMasterIdLst>
  <p:sldIdLst>
    <p:sldId id="313" r:id="rId3"/>
    <p:sldId id="353" r:id="rId4"/>
    <p:sldId id="368" r:id="rId5"/>
    <p:sldId id="382" r:id="rId6"/>
    <p:sldId id="381" r:id="rId7"/>
    <p:sldId id="380" r:id="rId8"/>
    <p:sldId id="367" r:id="rId9"/>
    <p:sldId id="360" r:id="rId10"/>
    <p:sldId id="384" r:id="rId11"/>
    <p:sldId id="362" r:id="rId12"/>
    <p:sldId id="361" r:id="rId13"/>
    <p:sldId id="383" r:id="rId14"/>
    <p:sldId id="385" r:id="rId15"/>
    <p:sldId id="386" r:id="rId16"/>
    <p:sldId id="387" r:id="rId17"/>
    <p:sldId id="395" r:id="rId18"/>
    <p:sldId id="403" r:id="rId19"/>
    <p:sldId id="388" r:id="rId20"/>
    <p:sldId id="396" r:id="rId21"/>
    <p:sldId id="404" r:id="rId22"/>
    <p:sldId id="405" r:id="rId23"/>
    <p:sldId id="389" r:id="rId24"/>
    <p:sldId id="397" r:id="rId25"/>
    <p:sldId id="406" r:id="rId26"/>
    <p:sldId id="407" r:id="rId27"/>
    <p:sldId id="408" r:id="rId28"/>
    <p:sldId id="390" r:id="rId29"/>
    <p:sldId id="398" r:id="rId30"/>
    <p:sldId id="409" r:id="rId31"/>
    <p:sldId id="410" r:id="rId32"/>
    <p:sldId id="411" r:id="rId33"/>
    <p:sldId id="391" r:id="rId34"/>
    <p:sldId id="399" r:id="rId35"/>
    <p:sldId id="412" r:id="rId36"/>
    <p:sldId id="413" r:id="rId37"/>
    <p:sldId id="414" r:id="rId38"/>
    <p:sldId id="415" r:id="rId39"/>
    <p:sldId id="392" r:id="rId40"/>
    <p:sldId id="400" r:id="rId41"/>
    <p:sldId id="416" r:id="rId42"/>
    <p:sldId id="417" r:id="rId43"/>
    <p:sldId id="418" r:id="rId44"/>
    <p:sldId id="419" r:id="rId45"/>
    <p:sldId id="393" r:id="rId46"/>
    <p:sldId id="401" r:id="rId47"/>
    <p:sldId id="421" r:id="rId48"/>
    <p:sldId id="423" r:id="rId49"/>
    <p:sldId id="394" r:id="rId50"/>
    <p:sldId id="402" r:id="rId51"/>
    <p:sldId id="420" r:id="rId52"/>
    <p:sldId id="422" r:id="rId53"/>
  </p:sldIdLst>
  <p:sldSz cx="12192000" cy="6858000"/>
  <p:notesSz cx="7104063" cy="10234613"/>
  <p:embeddedFontLst>
    <p:embeddedFont>
      <p:font typeface="TheSansOffice" panose="020B0503040302060204" pitchFamily="34" charset="77"/>
      <p:regular r:id="rId56"/>
      <p:bold r:id="rId57"/>
      <p:italic r:id="rId58"/>
      <p:boldItalic r:id="rId59"/>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instiegsfolie" id="{BEDB603A-4BCD-44AC-BE1E-15286EA6DE30}">
          <p14:sldIdLst>
            <p14:sldId id="313"/>
            <p14:sldId id="353"/>
            <p14:sldId id="368"/>
            <p14:sldId id="382"/>
            <p14:sldId id="381"/>
            <p14:sldId id="380"/>
            <p14:sldId id="367"/>
            <p14:sldId id="360"/>
            <p14:sldId id="384"/>
            <p14:sldId id="362"/>
            <p14:sldId id="361"/>
            <p14:sldId id="383"/>
            <p14:sldId id="385"/>
            <p14:sldId id="386"/>
            <p14:sldId id="387"/>
            <p14:sldId id="395"/>
            <p14:sldId id="403"/>
            <p14:sldId id="388"/>
            <p14:sldId id="396"/>
            <p14:sldId id="404"/>
            <p14:sldId id="405"/>
            <p14:sldId id="389"/>
            <p14:sldId id="397"/>
            <p14:sldId id="406"/>
            <p14:sldId id="407"/>
            <p14:sldId id="408"/>
            <p14:sldId id="390"/>
            <p14:sldId id="398"/>
            <p14:sldId id="409"/>
            <p14:sldId id="410"/>
            <p14:sldId id="411"/>
            <p14:sldId id="391"/>
            <p14:sldId id="399"/>
            <p14:sldId id="412"/>
            <p14:sldId id="413"/>
            <p14:sldId id="414"/>
            <p14:sldId id="415"/>
            <p14:sldId id="392"/>
            <p14:sldId id="400"/>
            <p14:sldId id="416"/>
            <p14:sldId id="417"/>
            <p14:sldId id="418"/>
            <p14:sldId id="419"/>
            <p14:sldId id="393"/>
            <p14:sldId id="401"/>
            <p14:sldId id="421"/>
            <p14:sldId id="423"/>
            <p14:sldId id="394"/>
            <p14:sldId id="402"/>
            <p14:sldId id="420"/>
            <p14:sldId id="42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7602EC-21F1-CD91-0E22-627ED46E3F31}" name="Anja Kunze" initials="AK" userId="S::anja.mauerhoefer@ruderverband.onmicrosoft.com::f3a3fe93-b66e-4507-b5e7-54bd94031a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1C35"/>
    <a:srgbClr val="A61A7E"/>
    <a:srgbClr val="A73F67"/>
    <a:srgbClr val="3865B6"/>
    <a:srgbClr val="8ED2CA"/>
    <a:srgbClr val="1047C2"/>
    <a:srgbClr val="084486"/>
    <a:srgbClr val="E08E20"/>
    <a:srgbClr val="D8300E"/>
    <a:srgbClr val="5B84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5723" autoAdjust="0"/>
  </p:normalViewPr>
  <p:slideViewPr>
    <p:cSldViewPr snapToGrid="0">
      <p:cViewPr varScale="1">
        <p:scale>
          <a:sx n="106" d="100"/>
          <a:sy n="106" d="100"/>
        </p:scale>
        <p:origin x="728" y="176"/>
      </p:cViewPr>
      <p:guideLst/>
    </p:cSldViewPr>
  </p:slideViewPr>
  <p:notesTextViewPr>
    <p:cViewPr>
      <p:scale>
        <a:sx n="125" d="100"/>
        <a:sy n="125" d="100"/>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65"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Schott" userId="f46dbf0f-0053-49c6-94ce-25344fedf7a9" providerId="ADAL" clId="{F9227DB7-912D-5263-ACFD-FF21C74761AF}"/>
    <pc:docChg chg="modSld">
      <pc:chgData name="Martina Schott" userId="f46dbf0f-0053-49c6-94ce-25344fedf7a9" providerId="ADAL" clId="{F9227DB7-912D-5263-ACFD-FF21C74761AF}" dt="2026-04-13T08:43:19.545" v="132" actId="20577"/>
      <pc:docMkLst>
        <pc:docMk/>
      </pc:docMkLst>
      <pc:sldChg chg="modSp mod">
        <pc:chgData name="Martina Schott" userId="f46dbf0f-0053-49c6-94ce-25344fedf7a9" providerId="ADAL" clId="{F9227DB7-912D-5263-ACFD-FF21C74761AF}" dt="2026-04-13T08:43:19.545" v="132" actId="20577"/>
        <pc:sldMkLst>
          <pc:docMk/>
          <pc:sldMk cId="1853282865" sldId="398"/>
        </pc:sldMkLst>
        <pc:spChg chg="mod">
          <ac:chgData name="Martina Schott" userId="f46dbf0f-0053-49c6-94ce-25344fedf7a9" providerId="ADAL" clId="{F9227DB7-912D-5263-ACFD-FF21C74761AF}" dt="2026-04-13T08:43:19.545" v="132" actId="20577"/>
          <ac:spMkLst>
            <pc:docMk/>
            <pc:sldMk cId="1853282865" sldId="398"/>
            <ac:spMk id="6" creationId="{877E069A-01DD-3370-DCD1-0C128FA7D5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1335B48-E648-488F-AE53-93BB23B6F60C}"/>
              </a:ext>
            </a:extLst>
          </p:cNvPr>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vl1pPr>
          </a:lstStyle>
          <a:p>
            <a:endParaRPr lang="de-DE"/>
          </a:p>
        </p:txBody>
      </p:sp>
      <p:sp>
        <p:nvSpPr>
          <p:cNvPr id="3" name="Datumsplatzhalter 2">
            <a:extLst>
              <a:ext uri="{FF2B5EF4-FFF2-40B4-BE49-F238E27FC236}">
                <a16:creationId xmlns:a16="http://schemas.microsoft.com/office/drawing/2014/main" id="{319EFC02-6932-401D-96DF-46DF8AA2ABD6}"/>
              </a:ext>
            </a:extLst>
          </p:cNvPr>
          <p:cNvSpPr>
            <a:spLocks noGrp="1"/>
          </p:cNvSpPr>
          <p:nvPr>
            <p:ph type="dt" sz="quarter" idx="1"/>
          </p:nvPr>
        </p:nvSpPr>
        <p:spPr>
          <a:xfrm>
            <a:off x="4023991" y="0"/>
            <a:ext cx="3078428" cy="513508"/>
          </a:xfrm>
          <a:prstGeom prst="rect">
            <a:avLst/>
          </a:prstGeom>
        </p:spPr>
        <p:txBody>
          <a:bodyPr vert="horz" lIns="95491" tIns="47745" rIns="95491" bIns="47745" rtlCol="0"/>
          <a:lstStyle>
            <a:lvl1pPr algn="r">
              <a:defRPr sz="1300"/>
            </a:lvl1pPr>
          </a:lstStyle>
          <a:p>
            <a:fld id="{680E81C6-A33F-40D0-BD6E-765C96CEFF61}" type="datetimeFigureOut">
              <a:rPr lang="de-DE" smtClean="0"/>
              <a:t>13.04.26</a:t>
            </a:fld>
            <a:endParaRPr lang="de-DE"/>
          </a:p>
        </p:txBody>
      </p:sp>
      <p:sp>
        <p:nvSpPr>
          <p:cNvPr id="4" name="Fußzeilenplatzhalter 3">
            <a:extLst>
              <a:ext uri="{FF2B5EF4-FFF2-40B4-BE49-F238E27FC236}">
                <a16:creationId xmlns:a16="http://schemas.microsoft.com/office/drawing/2014/main" id="{EE0EC168-0BCB-44B9-8CEB-31B1A0398481}"/>
              </a:ext>
            </a:extLst>
          </p:cNvPr>
          <p:cNvSpPr>
            <a:spLocks noGrp="1"/>
          </p:cNvSpPr>
          <p:nvPr>
            <p:ph type="ftr" sz="quarter" idx="2"/>
          </p:nvPr>
        </p:nvSpPr>
        <p:spPr>
          <a:xfrm>
            <a:off x="0" y="9721107"/>
            <a:ext cx="3078428" cy="513507"/>
          </a:xfrm>
          <a:prstGeom prst="rect">
            <a:avLst/>
          </a:prstGeom>
        </p:spPr>
        <p:txBody>
          <a:bodyPr vert="horz" lIns="95491" tIns="47745" rIns="95491" bIns="47745" rtlCol="0" anchor="b"/>
          <a:lstStyle>
            <a:lvl1pPr algn="l">
              <a:defRPr sz="1300"/>
            </a:lvl1pPr>
          </a:lstStyle>
          <a:p>
            <a:endParaRPr lang="de-DE"/>
          </a:p>
        </p:txBody>
      </p:sp>
      <p:sp>
        <p:nvSpPr>
          <p:cNvPr id="5" name="Foliennummernplatzhalter 4">
            <a:extLst>
              <a:ext uri="{FF2B5EF4-FFF2-40B4-BE49-F238E27FC236}">
                <a16:creationId xmlns:a16="http://schemas.microsoft.com/office/drawing/2014/main" id="{1C7ECE76-365B-4C40-A739-5EC67CB63DB7}"/>
              </a:ext>
            </a:extLst>
          </p:cNvPr>
          <p:cNvSpPr>
            <a:spLocks noGrp="1"/>
          </p:cNvSpPr>
          <p:nvPr>
            <p:ph type="sldNum" sz="quarter" idx="3"/>
          </p:nvPr>
        </p:nvSpPr>
        <p:spPr>
          <a:xfrm>
            <a:off x="4023991" y="9721107"/>
            <a:ext cx="3078428" cy="513507"/>
          </a:xfrm>
          <a:prstGeom prst="rect">
            <a:avLst/>
          </a:prstGeom>
        </p:spPr>
        <p:txBody>
          <a:bodyPr vert="horz" lIns="95491" tIns="47745" rIns="95491" bIns="47745" rtlCol="0" anchor="b"/>
          <a:lstStyle>
            <a:lvl1pPr algn="r">
              <a:defRPr sz="1300"/>
            </a:lvl1pPr>
          </a:lstStyle>
          <a:p>
            <a:fld id="{4FC9F131-E39A-454D-A476-E2BA60C90488}" type="slidenum">
              <a:rPr lang="de-DE" smtClean="0"/>
              <a:t>‹Nr.›</a:t>
            </a:fld>
            <a:endParaRPr lang="de-DE"/>
          </a:p>
        </p:txBody>
      </p:sp>
    </p:spTree>
    <p:extLst>
      <p:ext uri="{BB962C8B-B14F-4D97-AF65-F5344CB8AC3E}">
        <p14:creationId xmlns:p14="http://schemas.microsoft.com/office/powerpoint/2010/main" val="279056441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8" cy="513508"/>
          </a:xfrm>
          <a:prstGeom prst="rect">
            <a:avLst/>
          </a:prstGeom>
        </p:spPr>
        <p:txBody>
          <a:bodyPr vert="horz" lIns="95491" tIns="47745" rIns="95491" bIns="47745" rtlCol="0"/>
          <a:lstStyle>
            <a:lvl1pPr algn="l">
              <a:defRPr sz="1300"/>
            </a:lvl1pPr>
          </a:lstStyle>
          <a:p>
            <a:endParaRPr lang="de-DE"/>
          </a:p>
        </p:txBody>
      </p:sp>
      <p:sp>
        <p:nvSpPr>
          <p:cNvPr id="3" name="Datumsplatzhalter 2"/>
          <p:cNvSpPr>
            <a:spLocks noGrp="1"/>
          </p:cNvSpPr>
          <p:nvPr>
            <p:ph type="dt" idx="1"/>
          </p:nvPr>
        </p:nvSpPr>
        <p:spPr>
          <a:xfrm>
            <a:off x="4023991" y="0"/>
            <a:ext cx="3078428" cy="513508"/>
          </a:xfrm>
          <a:prstGeom prst="rect">
            <a:avLst/>
          </a:prstGeom>
        </p:spPr>
        <p:txBody>
          <a:bodyPr vert="horz" lIns="95491" tIns="47745" rIns="95491" bIns="47745" rtlCol="0"/>
          <a:lstStyle>
            <a:lvl1pPr algn="r">
              <a:defRPr sz="1300"/>
            </a:lvl1pPr>
          </a:lstStyle>
          <a:p>
            <a:fld id="{73F79071-8276-4A3C-B011-1B38F59996A0}" type="datetimeFigureOut">
              <a:rPr lang="de-DE" smtClean="0"/>
              <a:t>13.04.26</a:t>
            </a:fld>
            <a:endParaRPr lang="de-DE"/>
          </a:p>
        </p:txBody>
      </p:sp>
      <p:sp>
        <p:nvSpPr>
          <p:cNvPr id="4" name="Folienbildplatzhalter 3"/>
          <p:cNvSpPr>
            <a:spLocks noGrp="1" noRot="1" noChangeAspect="1"/>
          </p:cNvSpPr>
          <p:nvPr>
            <p:ph type="sldImg" idx="2"/>
          </p:nvPr>
        </p:nvSpPr>
        <p:spPr>
          <a:xfrm>
            <a:off x="482600" y="1279525"/>
            <a:ext cx="6138863" cy="3452813"/>
          </a:xfrm>
          <a:prstGeom prst="rect">
            <a:avLst/>
          </a:prstGeom>
          <a:noFill/>
          <a:ln w="12700">
            <a:solidFill>
              <a:prstClr val="black"/>
            </a:solidFill>
          </a:ln>
        </p:spPr>
        <p:txBody>
          <a:bodyPr vert="horz" lIns="95491" tIns="47745" rIns="95491" bIns="47745" rtlCol="0" anchor="ctr"/>
          <a:lstStyle/>
          <a:p>
            <a:endParaRPr lang="de-DE"/>
          </a:p>
        </p:txBody>
      </p:sp>
      <p:sp>
        <p:nvSpPr>
          <p:cNvPr id="5" name="Notizenplatzhalter 4"/>
          <p:cNvSpPr>
            <a:spLocks noGrp="1"/>
          </p:cNvSpPr>
          <p:nvPr>
            <p:ph type="body" sz="quarter" idx="3"/>
          </p:nvPr>
        </p:nvSpPr>
        <p:spPr>
          <a:xfrm>
            <a:off x="710407" y="4925408"/>
            <a:ext cx="5683250" cy="4029879"/>
          </a:xfrm>
          <a:prstGeom prst="rect">
            <a:avLst/>
          </a:prstGeom>
        </p:spPr>
        <p:txBody>
          <a:bodyPr vert="horz" lIns="95491" tIns="47745" rIns="95491" bIns="47745"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8428" cy="513507"/>
          </a:xfrm>
          <a:prstGeom prst="rect">
            <a:avLst/>
          </a:prstGeom>
        </p:spPr>
        <p:txBody>
          <a:bodyPr vert="horz" lIns="95491" tIns="47745" rIns="95491" bIns="47745" rtlCol="0" anchor="b"/>
          <a:lstStyle>
            <a:lvl1pPr algn="l">
              <a:defRPr sz="1300"/>
            </a:lvl1pPr>
          </a:lstStyle>
          <a:p>
            <a:endParaRPr lang="de-DE"/>
          </a:p>
        </p:txBody>
      </p:sp>
      <p:sp>
        <p:nvSpPr>
          <p:cNvPr id="7" name="Foliennummernplatzhalter 6"/>
          <p:cNvSpPr>
            <a:spLocks noGrp="1"/>
          </p:cNvSpPr>
          <p:nvPr>
            <p:ph type="sldNum" sz="quarter" idx="5"/>
          </p:nvPr>
        </p:nvSpPr>
        <p:spPr>
          <a:xfrm>
            <a:off x="4023991" y="9721107"/>
            <a:ext cx="3078428" cy="513507"/>
          </a:xfrm>
          <a:prstGeom prst="rect">
            <a:avLst/>
          </a:prstGeom>
        </p:spPr>
        <p:txBody>
          <a:bodyPr vert="horz" lIns="95491" tIns="47745" rIns="95491" bIns="47745" rtlCol="0" anchor="b"/>
          <a:lstStyle>
            <a:lvl1pPr algn="r">
              <a:defRPr sz="1300"/>
            </a:lvl1pPr>
          </a:lstStyle>
          <a:p>
            <a:fld id="{BA66A9CE-7709-4F27-869B-F9146FC61E47}" type="slidenum">
              <a:rPr lang="de-DE" smtClean="0"/>
              <a:t>‹Nr.›</a:t>
            </a:fld>
            <a:endParaRPr lang="de-DE"/>
          </a:p>
        </p:txBody>
      </p:sp>
    </p:spTree>
    <p:extLst>
      <p:ext uri="{BB962C8B-B14F-4D97-AF65-F5344CB8AC3E}">
        <p14:creationId xmlns:p14="http://schemas.microsoft.com/office/powerpoint/2010/main" val="1907575891"/>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ild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9A18BB-2377-4F94-BB3F-2F7009E4B131}"/>
              </a:ext>
            </a:extLst>
          </p:cNvPr>
          <p:cNvSpPr>
            <a:spLocks noGrp="1"/>
          </p:cNvSpPr>
          <p:nvPr>
            <p:ph type="title"/>
          </p:nvPr>
        </p:nvSpPr>
        <p:spPr>
          <a:xfrm>
            <a:off x="2303253" y="325857"/>
            <a:ext cx="8649330" cy="1023168"/>
          </a:xfrm>
        </p:spPr>
        <p:txBody>
          <a:bodyPr/>
          <a:lstStyle/>
          <a:p>
            <a:r>
              <a:rPr lang="de-DE"/>
              <a:t>Mastertitelformat bearbeiten</a:t>
            </a:r>
          </a:p>
        </p:txBody>
      </p:sp>
      <p:sp>
        <p:nvSpPr>
          <p:cNvPr id="6" name="Inhaltsplatzhalter 5">
            <a:extLst>
              <a:ext uri="{FF2B5EF4-FFF2-40B4-BE49-F238E27FC236}">
                <a16:creationId xmlns:a16="http://schemas.microsoft.com/office/drawing/2014/main" id="{CD755A3C-B215-4955-AF12-C380AF601FA4}"/>
              </a:ext>
            </a:extLst>
          </p:cNvPr>
          <p:cNvSpPr>
            <a:spLocks noGrp="1"/>
          </p:cNvSpPr>
          <p:nvPr>
            <p:ph sz="quarter" idx="10"/>
          </p:nvPr>
        </p:nvSpPr>
        <p:spPr>
          <a:xfrm>
            <a:off x="2303252" y="1455318"/>
            <a:ext cx="8649329" cy="4429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052410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4FFCFD-1539-4CBD-A3D6-B590AC2060F7}"/>
              </a:ext>
            </a:extLst>
          </p:cNvPr>
          <p:cNvSpPr>
            <a:spLocks noGrp="1"/>
          </p:cNvSpPr>
          <p:nvPr>
            <p:ph type="title" hasCustomPrompt="1"/>
          </p:nvPr>
        </p:nvSpPr>
        <p:spPr>
          <a:xfrm>
            <a:off x="831850" y="1156996"/>
            <a:ext cx="10515600" cy="2341780"/>
          </a:xfrm>
        </p:spPr>
        <p:txBody>
          <a:bodyPr anchor="b"/>
          <a:lstStyle>
            <a:lvl1pPr>
              <a:defRPr sz="6000">
                <a:solidFill>
                  <a:srgbClr val="1369B0"/>
                </a:solidFill>
              </a:defRPr>
            </a:lvl1pPr>
          </a:lstStyle>
          <a:p>
            <a:r>
              <a:rPr lang="de-DE" dirty="0"/>
              <a:t>Thema</a:t>
            </a:r>
          </a:p>
        </p:txBody>
      </p:sp>
      <p:sp>
        <p:nvSpPr>
          <p:cNvPr id="3" name="Textplatzhalter 2">
            <a:extLst>
              <a:ext uri="{FF2B5EF4-FFF2-40B4-BE49-F238E27FC236}">
                <a16:creationId xmlns:a16="http://schemas.microsoft.com/office/drawing/2014/main" id="{AACDFFA5-BFAC-437E-9F1F-06433E8FC6AE}"/>
              </a:ext>
            </a:extLst>
          </p:cNvPr>
          <p:cNvSpPr>
            <a:spLocks noGrp="1"/>
          </p:cNvSpPr>
          <p:nvPr>
            <p:ph type="body" idx="1" hasCustomPrompt="1"/>
          </p:nvPr>
        </p:nvSpPr>
        <p:spPr>
          <a:xfrm>
            <a:off x="838200" y="3613532"/>
            <a:ext cx="10515600" cy="1500187"/>
          </a:xfr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Unterüberschrift</a:t>
            </a:r>
          </a:p>
        </p:txBody>
      </p:sp>
    </p:spTree>
    <p:extLst>
      <p:ext uri="{BB962C8B-B14F-4D97-AF65-F5344CB8AC3E}">
        <p14:creationId xmlns:p14="http://schemas.microsoft.com/office/powerpoint/2010/main" val="88090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8B1DA6-A158-4C32-A843-A46C4B5F8D7E}"/>
              </a:ext>
            </a:extLst>
          </p:cNvPr>
          <p:cNvSpPr>
            <a:spLocks noGrp="1"/>
          </p:cNvSpPr>
          <p:nvPr>
            <p:ph type="title" hasCustomPrompt="1"/>
          </p:nvPr>
        </p:nvSpPr>
        <p:spPr>
          <a:xfrm>
            <a:off x="436983" y="325857"/>
            <a:ext cx="8905425" cy="1023168"/>
          </a:xfrm>
        </p:spPr>
        <p:txBody>
          <a:bodyPr/>
          <a:lstStyle>
            <a:lvl1pPr>
              <a:defRPr b="1"/>
            </a:lvl1pPr>
          </a:lstStyle>
          <a:p>
            <a:r>
              <a:rPr lang="de-DE" dirty="0"/>
              <a:t>Folientitel</a:t>
            </a:r>
          </a:p>
        </p:txBody>
      </p:sp>
      <p:sp>
        <p:nvSpPr>
          <p:cNvPr id="3" name="Inhaltsplatzhalter 2">
            <a:extLst>
              <a:ext uri="{FF2B5EF4-FFF2-40B4-BE49-F238E27FC236}">
                <a16:creationId xmlns:a16="http://schemas.microsoft.com/office/drawing/2014/main" id="{994AD2D1-2937-4C4A-B02E-575121D385B9}"/>
              </a:ext>
            </a:extLst>
          </p:cNvPr>
          <p:cNvSpPr>
            <a:spLocks noGrp="1"/>
          </p:cNvSpPr>
          <p:nvPr>
            <p:ph sz="half" idx="1" hasCustomPrompt="1"/>
          </p:nvPr>
        </p:nvSpPr>
        <p:spPr>
          <a:xfrm>
            <a:off x="716902" y="1397047"/>
            <a:ext cx="5181600"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620FA35-CEE0-43B1-A076-A57925E832FC}"/>
              </a:ext>
            </a:extLst>
          </p:cNvPr>
          <p:cNvSpPr>
            <a:spLocks noGrp="1"/>
          </p:cNvSpPr>
          <p:nvPr>
            <p:ph sz="half" idx="2" hasCustomPrompt="1"/>
          </p:nvPr>
        </p:nvSpPr>
        <p:spPr>
          <a:xfrm>
            <a:off x="6096000" y="1412533"/>
            <a:ext cx="5181600"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69256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in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90A64-D77A-418F-BD74-10B7F8CE75F9}"/>
              </a:ext>
            </a:extLst>
          </p:cNvPr>
          <p:cNvSpPr>
            <a:spLocks noGrp="1"/>
          </p:cNvSpPr>
          <p:nvPr>
            <p:ph type="title" hasCustomPrompt="1"/>
          </p:nvPr>
        </p:nvSpPr>
        <p:spPr>
          <a:xfrm>
            <a:off x="436983" y="325857"/>
            <a:ext cx="8905425" cy="1023168"/>
          </a:xfrm>
        </p:spPr>
        <p:txBody>
          <a:bodyPr/>
          <a:lstStyle>
            <a:lvl1pPr>
              <a:defRPr/>
            </a:lvl1pPr>
          </a:lstStyle>
          <a:p>
            <a:r>
              <a:rPr lang="de-DE" dirty="0"/>
              <a:t>Folientitel</a:t>
            </a:r>
          </a:p>
        </p:txBody>
      </p:sp>
      <p:sp>
        <p:nvSpPr>
          <p:cNvPr id="3" name="Inhaltsplatzhalter 2">
            <a:extLst>
              <a:ext uri="{FF2B5EF4-FFF2-40B4-BE49-F238E27FC236}">
                <a16:creationId xmlns:a16="http://schemas.microsoft.com/office/drawing/2014/main" id="{953C898B-99E1-44E7-934A-3B2CDB84D0A9}"/>
              </a:ext>
            </a:extLst>
          </p:cNvPr>
          <p:cNvSpPr>
            <a:spLocks noGrp="1"/>
          </p:cNvSpPr>
          <p:nvPr>
            <p:ph idx="1" hasCustomPrompt="1"/>
          </p:nvPr>
        </p:nvSpPr>
        <p:spPr>
          <a:xfrm>
            <a:off x="776377" y="1415607"/>
            <a:ext cx="10550106" cy="4277827"/>
          </a:xfrm>
        </p:spPr>
        <p:txBody>
          <a:bodyPr/>
          <a:lstStyle>
            <a:lvl1pPr>
              <a:spcBef>
                <a:spcPts val="1200"/>
              </a:spcBef>
              <a:defRPr>
                <a:solidFill>
                  <a:schemeClr val="tx1">
                    <a:lumMod val="50000"/>
                    <a:lumOff val="50000"/>
                  </a:schemeClr>
                </a:solidFill>
              </a:defRPr>
            </a:lvl1pPr>
            <a:lvl2pPr>
              <a:spcBef>
                <a:spcPts val="600"/>
              </a:spcBef>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281937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61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Ein Elem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90A64-D77A-418F-BD74-10B7F8CE75F9}"/>
              </a:ext>
            </a:extLst>
          </p:cNvPr>
          <p:cNvSpPr>
            <a:spLocks noGrp="1"/>
          </p:cNvSpPr>
          <p:nvPr>
            <p:ph type="title" hasCustomPrompt="1"/>
          </p:nvPr>
        </p:nvSpPr>
        <p:spPr>
          <a:xfrm>
            <a:off x="436983" y="325857"/>
            <a:ext cx="8896798" cy="1023168"/>
          </a:xfrm>
        </p:spPr>
        <p:txBody>
          <a:bodyPr/>
          <a:lstStyle>
            <a:lvl1pPr>
              <a:defRPr/>
            </a:lvl1pPr>
          </a:lstStyle>
          <a:p>
            <a:r>
              <a:rPr lang="de-DE" dirty="0"/>
              <a:t>Folientitel</a:t>
            </a:r>
          </a:p>
        </p:txBody>
      </p:sp>
      <p:sp>
        <p:nvSpPr>
          <p:cNvPr id="3" name="Inhaltsplatzhalter 2">
            <a:extLst>
              <a:ext uri="{FF2B5EF4-FFF2-40B4-BE49-F238E27FC236}">
                <a16:creationId xmlns:a16="http://schemas.microsoft.com/office/drawing/2014/main" id="{953C898B-99E1-44E7-934A-3B2CDB84D0A9}"/>
              </a:ext>
            </a:extLst>
          </p:cNvPr>
          <p:cNvSpPr>
            <a:spLocks noGrp="1"/>
          </p:cNvSpPr>
          <p:nvPr>
            <p:ph idx="1" hasCustomPrompt="1"/>
          </p:nvPr>
        </p:nvSpPr>
        <p:spPr>
          <a:xfrm>
            <a:off x="2111433" y="1415607"/>
            <a:ext cx="8310861" cy="4351338"/>
          </a:xfrm>
        </p:spPr>
        <p:txBody>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de-DE" dirty="0"/>
              <a:t>Text, Bild oder Grafik</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238344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Überschrift">
    <p:spTree>
      <p:nvGrpSpPr>
        <p:cNvPr id="1" name=""/>
        <p:cNvGrpSpPr/>
        <p:nvPr/>
      </p:nvGrpSpPr>
      <p:grpSpPr>
        <a:xfrm>
          <a:off x="0" y="0"/>
          <a:ext cx="0" cy="0"/>
          <a:chOff x="0" y="0"/>
          <a:chExt cx="0" cy="0"/>
        </a:xfrm>
      </p:grpSpPr>
      <p:sp>
        <p:nvSpPr>
          <p:cNvPr id="22" name="Titel 1">
            <a:extLst>
              <a:ext uri="{FF2B5EF4-FFF2-40B4-BE49-F238E27FC236}">
                <a16:creationId xmlns:a16="http://schemas.microsoft.com/office/drawing/2014/main" id="{88F4B095-7D15-4CEE-9D60-4D99B8F875EE}"/>
              </a:ext>
            </a:extLst>
          </p:cNvPr>
          <p:cNvSpPr>
            <a:spLocks noGrp="1"/>
          </p:cNvSpPr>
          <p:nvPr>
            <p:ph type="title" hasCustomPrompt="1"/>
          </p:nvPr>
        </p:nvSpPr>
        <p:spPr>
          <a:xfrm>
            <a:off x="436983" y="325857"/>
            <a:ext cx="8896798" cy="1023168"/>
          </a:xfrm>
        </p:spPr>
        <p:txBody>
          <a:bodyPr/>
          <a:lstStyle>
            <a:lvl1pPr>
              <a:defRPr b="1"/>
            </a:lvl1pPr>
          </a:lstStyle>
          <a:p>
            <a:r>
              <a:rPr lang="de-DE" dirty="0"/>
              <a:t>Folientitel</a:t>
            </a:r>
          </a:p>
        </p:txBody>
      </p:sp>
    </p:spTree>
    <p:extLst>
      <p:ext uri="{BB962C8B-B14F-4D97-AF65-F5344CB8AC3E}">
        <p14:creationId xmlns:p14="http://schemas.microsoft.com/office/powerpoint/2010/main" val="189783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C2487D37-743E-4019-B678-786F34BD41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32967" y="349766"/>
            <a:ext cx="1616133" cy="871068"/>
          </a:xfrm>
          <a:prstGeom prst="rect">
            <a:avLst/>
          </a:prstGeom>
        </p:spPr>
      </p:pic>
    </p:spTree>
    <p:extLst>
      <p:ext uri="{BB962C8B-B14F-4D97-AF65-F5344CB8AC3E}">
        <p14:creationId xmlns:p14="http://schemas.microsoft.com/office/powerpoint/2010/main" val="31527813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C147FEB6-8C60-42C5-9662-8A245AA19FC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29100" y="332514"/>
            <a:ext cx="1620000" cy="891000"/>
          </a:xfrm>
          <a:prstGeom prst="rect">
            <a:avLst/>
          </a:prstGeom>
        </p:spPr>
      </p:pic>
      <p:sp>
        <p:nvSpPr>
          <p:cNvPr id="8" name="Titelplatzhalter 1">
            <a:extLst>
              <a:ext uri="{FF2B5EF4-FFF2-40B4-BE49-F238E27FC236}">
                <a16:creationId xmlns:a16="http://schemas.microsoft.com/office/drawing/2014/main" id="{E280A1AD-CD70-40C8-9C69-F91673364ADE}"/>
              </a:ext>
            </a:extLst>
          </p:cNvPr>
          <p:cNvSpPr>
            <a:spLocks noGrp="1"/>
          </p:cNvSpPr>
          <p:nvPr>
            <p:ph type="title"/>
          </p:nvPr>
        </p:nvSpPr>
        <p:spPr>
          <a:xfrm>
            <a:off x="436983" y="325857"/>
            <a:ext cx="10515600" cy="1023168"/>
          </a:xfrm>
          <a:prstGeom prst="rect">
            <a:avLst/>
          </a:prstGeom>
        </p:spPr>
        <p:txBody>
          <a:bodyPr vert="horz" lIns="91440" tIns="45720" rIns="91440" bIns="45720" rtlCol="0" anchor="ctr">
            <a:normAutofit/>
          </a:bodyPr>
          <a:lstStyle/>
          <a:p>
            <a:r>
              <a:rPr lang="de-DE" dirty="0"/>
              <a:t>Mastertitelformat bearbeiten</a:t>
            </a:r>
          </a:p>
        </p:txBody>
      </p:sp>
      <p:sp>
        <p:nvSpPr>
          <p:cNvPr id="9" name="Textplatzhalter 2">
            <a:extLst>
              <a:ext uri="{FF2B5EF4-FFF2-40B4-BE49-F238E27FC236}">
                <a16:creationId xmlns:a16="http://schemas.microsoft.com/office/drawing/2014/main" id="{74FB61B8-6201-4952-9E93-59F01895616D}"/>
              </a:ext>
            </a:extLst>
          </p:cNvPr>
          <p:cNvSpPr>
            <a:spLocks noGrp="1"/>
          </p:cNvSpPr>
          <p:nvPr>
            <p:ph type="body" idx="1"/>
          </p:nvPr>
        </p:nvSpPr>
        <p:spPr>
          <a:xfrm>
            <a:off x="763555" y="1415607"/>
            <a:ext cx="9658739" cy="427782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35059273"/>
      </p:ext>
    </p:extLst>
  </p:cSld>
  <p:clrMap bg1="lt1" tx1="dk1" bg2="lt2" tx2="dk2" accent1="accent1" accent2="accent2" accent3="accent3" accent4="accent4" accent5="accent5" accent6="accent6" hlink="hlink" folHlink="folHlink"/>
  <p:sldLayoutIdLst>
    <p:sldLayoutId id="2147483659" r:id="rId1"/>
  </p:sldLayoutIdLst>
  <p:hf hdr="0" ftr="0" dt="0"/>
  <p:txStyles>
    <p:titleStyle>
      <a:lvl1pPr algn="l" defTabSz="914400" rtl="0" eaLnBrk="1" latinLnBrk="0" hangingPunct="1">
        <a:lnSpc>
          <a:spcPct val="90000"/>
        </a:lnSpc>
        <a:spcBef>
          <a:spcPct val="0"/>
        </a:spcBef>
        <a:buNone/>
        <a:defRPr lang="de-DE" sz="4200" b="1" kern="1200" dirty="0">
          <a:solidFill>
            <a:srgbClr val="1369B0"/>
          </a:solidFill>
          <a:latin typeface="TheSansOffice" panose="020B0503040302060204" pitchFamily="34" charset="0"/>
          <a:ea typeface="+mj-ea"/>
          <a:cs typeface="+mj-cs"/>
        </a:defRPr>
      </a:lvl1pPr>
    </p:titleStyle>
    <p:bodyStyle>
      <a:lvl1pPr marL="228600" indent="-228600" algn="l" defTabSz="914400" rtl="0" eaLnBrk="1" latinLnBrk="0" hangingPunct="1">
        <a:lnSpc>
          <a:spcPct val="90000"/>
        </a:lnSpc>
        <a:spcBef>
          <a:spcPts val="1000"/>
        </a:spcBef>
        <a:buClr>
          <a:schemeClr val="tx1">
            <a:lumMod val="50000"/>
            <a:lumOff val="50000"/>
          </a:schemeClr>
        </a:buClr>
        <a:buFont typeface="Arial" panose="020B0604020202020204" pitchFamily="34" charset="0"/>
        <a:buChar char="•"/>
        <a:defRPr lang="de-DE" sz="2400" kern="1200" dirty="0">
          <a:solidFill>
            <a:schemeClr val="tx1">
              <a:lumMod val="50000"/>
              <a:lumOff val="50000"/>
            </a:schemeClr>
          </a:solidFill>
          <a:latin typeface="TheSansOffice" panose="020B0503040302060204" pitchFamily="34" charset="0"/>
          <a:ea typeface="+mn-ea"/>
          <a:cs typeface="+mn-cs"/>
        </a:defRPr>
      </a:lvl1pPr>
      <a:lvl2pPr marL="6858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2000" kern="1200" dirty="0">
          <a:solidFill>
            <a:schemeClr val="tx1">
              <a:lumMod val="50000"/>
              <a:lumOff val="50000"/>
            </a:schemeClr>
          </a:solidFill>
          <a:latin typeface="TheSansOffice"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800" kern="1200" dirty="0">
          <a:solidFill>
            <a:schemeClr val="tx1">
              <a:lumMod val="50000"/>
              <a:lumOff val="50000"/>
            </a:schemeClr>
          </a:solidFill>
          <a:latin typeface="TheSansOffice"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600" kern="1200" dirty="0">
          <a:solidFill>
            <a:schemeClr val="tx1">
              <a:lumMod val="50000"/>
              <a:lumOff val="50000"/>
            </a:schemeClr>
          </a:solidFill>
          <a:latin typeface="TheSansOffice"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lang="de-DE" sz="1400" kern="1200" dirty="0">
          <a:solidFill>
            <a:schemeClr val="tx1">
              <a:lumMod val="50000"/>
              <a:lumOff val="50000"/>
            </a:schemeClr>
          </a:solidFill>
          <a:latin typeface="TheSansOffice"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62F8A298-6BF6-437F-85B8-5D80DB0B9A0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229100" y="332514"/>
            <a:ext cx="1620000" cy="891000"/>
          </a:xfrm>
          <a:prstGeom prst="rect">
            <a:avLst/>
          </a:prstGeom>
        </p:spPr>
      </p:pic>
      <p:sp>
        <p:nvSpPr>
          <p:cNvPr id="2" name="Titelplatzhalter 1">
            <a:extLst>
              <a:ext uri="{FF2B5EF4-FFF2-40B4-BE49-F238E27FC236}">
                <a16:creationId xmlns:a16="http://schemas.microsoft.com/office/drawing/2014/main" id="{747E4BE0-165F-42B7-B968-EAD711444D3B}"/>
              </a:ext>
            </a:extLst>
          </p:cNvPr>
          <p:cNvSpPr>
            <a:spLocks noGrp="1"/>
          </p:cNvSpPr>
          <p:nvPr>
            <p:ph type="title"/>
          </p:nvPr>
        </p:nvSpPr>
        <p:spPr>
          <a:xfrm>
            <a:off x="436983" y="325857"/>
            <a:ext cx="10515600" cy="1023168"/>
          </a:xfrm>
          <a:prstGeom prst="rect">
            <a:avLst/>
          </a:prstGeom>
        </p:spPr>
        <p:txBody>
          <a:bodyPr vert="horz" lIns="91440" tIns="45720" rIns="91440" bIns="45720" rtlCol="0" anchor="ctr">
            <a:normAutofit/>
          </a:bodyPr>
          <a:lstStyle/>
          <a:p>
            <a:r>
              <a:rPr lang="de-DE" dirty="0"/>
              <a:t>Mastertitelformat bearbeiten</a:t>
            </a:r>
          </a:p>
        </p:txBody>
      </p:sp>
      <p:sp>
        <p:nvSpPr>
          <p:cNvPr id="4" name="Datumsplatzhalter 3">
            <a:extLst>
              <a:ext uri="{FF2B5EF4-FFF2-40B4-BE49-F238E27FC236}">
                <a16:creationId xmlns:a16="http://schemas.microsoft.com/office/drawing/2014/main" id="{22AAC169-1B52-4EE4-9344-3A48A3B7B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DE"/>
          </a:p>
        </p:txBody>
      </p:sp>
      <p:sp>
        <p:nvSpPr>
          <p:cNvPr id="5" name="Fußzeilenplatzhalter 4">
            <a:extLst>
              <a:ext uri="{FF2B5EF4-FFF2-40B4-BE49-F238E27FC236}">
                <a16:creationId xmlns:a16="http://schemas.microsoft.com/office/drawing/2014/main" id="{50345293-B086-42DA-A455-8A307FF2A1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F61A2683-453E-49ED-918E-F26289BDFC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C9118-1974-485B-BC45-78C6B665DACB}" type="slidenum">
              <a:rPr lang="de-DE" smtClean="0"/>
              <a:t>‹Nr.›</a:t>
            </a:fld>
            <a:endParaRPr lang="de-DE"/>
          </a:p>
        </p:txBody>
      </p:sp>
      <p:pic>
        <p:nvPicPr>
          <p:cNvPr id="8" name="Grafik 7">
            <a:extLst>
              <a:ext uri="{FF2B5EF4-FFF2-40B4-BE49-F238E27FC236}">
                <a16:creationId xmlns:a16="http://schemas.microsoft.com/office/drawing/2014/main" id="{3A11E7FB-E0FB-4F13-B67B-162B8D226C7F}"/>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2288" t="75397"/>
          <a:stretch/>
        </p:blipFill>
        <p:spPr>
          <a:xfrm>
            <a:off x="-1" y="5700393"/>
            <a:ext cx="12192001" cy="1274721"/>
          </a:xfrm>
          <a:prstGeom prst="rect">
            <a:avLst/>
          </a:prstGeom>
        </p:spPr>
      </p:pic>
      <p:sp>
        <p:nvSpPr>
          <p:cNvPr id="3" name="Textplatzhalter 2">
            <a:extLst>
              <a:ext uri="{FF2B5EF4-FFF2-40B4-BE49-F238E27FC236}">
                <a16:creationId xmlns:a16="http://schemas.microsoft.com/office/drawing/2014/main" id="{27157818-2E4F-4D24-A6B8-0F11BF2F2C02}"/>
              </a:ext>
            </a:extLst>
          </p:cNvPr>
          <p:cNvSpPr>
            <a:spLocks noGrp="1"/>
          </p:cNvSpPr>
          <p:nvPr>
            <p:ph type="body" idx="1"/>
          </p:nvPr>
        </p:nvSpPr>
        <p:spPr>
          <a:xfrm>
            <a:off x="763555" y="1415607"/>
            <a:ext cx="9658739" cy="4277827"/>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2775624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hf hdr="0" ftr="0" dt="0"/>
  <p:txStyles>
    <p:titleStyle>
      <a:lvl1pPr algn="l" defTabSz="914400" rtl="0" eaLnBrk="1" latinLnBrk="0" hangingPunct="1">
        <a:lnSpc>
          <a:spcPct val="90000"/>
        </a:lnSpc>
        <a:spcBef>
          <a:spcPct val="0"/>
        </a:spcBef>
        <a:buNone/>
        <a:defRPr sz="4200" b="1" kern="1200">
          <a:solidFill>
            <a:srgbClr val="1369B0"/>
          </a:solidFill>
          <a:latin typeface="TheSansOffice" panose="020B0503040302060204" pitchFamily="34" charset="0"/>
          <a:ea typeface="+mj-ea"/>
          <a:cs typeface="+mj-cs"/>
        </a:defRPr>
      </a:lvl1pPr>
    </p:titleStyle>
    <p:bodyStyle>
      <a:lvl1pPr marL="228600" indent="-228600" algn="l" defTabSz="914400" rtl="0" eaLnBrk="1" latinLnBrk="0" hangingPunct="1">
        <a:lnSpc>
          <a:spcPct val="125000"/>
        </a:lnSpc>
        <a:spcBef>
          <a:spcPts val="1000"/>
        </a:spcBef>
        <a:buClr>
          <a:schemeClr val="tx1">
            <a:lumMod val="50000"/>
            <a:lumOff val="50000"/>
          </a:schemeClr>
        </a:buClr>
        <a:buFont typeface="Arial" panose="020B0604020202020204" pitchFamily="34" charset="0"/>
        <a:buChar char="•"/>
        <a:defRPr sz="2400" kern="1200">
          <a:solidFill>
            <a:schemeClr val="tx1">
              <a:lumMod val="50000"/>
              <a:lumOff val="50000"/>
            </a:schemeClr>
          </a:solidFill>
          <a:latin typeface="TheSansOffice" panose="020B0503040302060204" pitchFamily="34" charset="0"/>
          <a:ea typeface="+mn-ea"/>
          <a:cs typeface="+mn-cs"/>
        </a:defRPr>
      </a:lvl1pPr>
      <a:lvl2pPr marL="685800" indent="-228600" algn="l" defTabSz="914400" rtl="0" eaLnBrk="1" latinLnBrk="0" hangingPunct="1">
        <a:lnSpc>
          <a:spcPct val="110000"/>
        </a:lnSpc>
        <a:spcBef>
          <a:spcPts val="500"/>
        </a:spcBef>
        <a:buClr>
          <a:schemeClr val="tx1">
            <a:lumMod val="50000"/>
            <a:lumOff val="50000"/>
          </a:schemeClr>
        </a:buClr>
        <a:buFont typeface="Arial" panose="020B0604020202020204" pitchFamily="34" charset="0"/>
        <a:buChar char="•"/>
        <a:defRPr sz="2000" kern="1200">
          <a:solidFill>
            <a:schemeClr val="tx1">
              <a:lumMod val="50000"/>
              <a:lumOff val="50000"/>
            </a:schemeClr>
          </a:solidFill>
          <a:latin typeface="TheSansOffice" panose="020B0503040302060204" pitchFamily="34" charset="0"/>
          <a:ea typeface="+mn-ea"/>
          <a:cs typeface="+mn-cs"/>
        </a:defRPr>
      </a:lvl2pPr>
      <a:lvl3pPr marL="11430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800" kern="1200">
          <a:solidFill>
            <a:schemeClr val="tx1">
              <a:lumMod val="50000"/>
              <a:lumOff val="50000"/>
            </a:schemeClr>
          </a:solidFill>
          <a:latin typeface="TheSansOffice" panose="020B0503040302060204" pitchFamily="34" charset="0"/>
          <a:ea typeface="+mn-ea"/>
          <a:cs typeface="+mn-cs"/>
        </a:defRPr>
      </a:lvl3pPr>
      <a:lvl4pPr marL="16002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600" kern="1200">
          <a:solidFill>
            <a:schemeClr val="tx1">
              <a:lumMod val="50000"/>
              <a:lumOff val="50000"/>
            </a:schemeClr>
          </a:solidFill>
          <a:latin typeface="TheSansOffice" panose="020B0503040302060204" pitchFamily="34" charset="0"/>
          <a:ea typeface="+mn-ea"/>
          <a:cs typeface="+mn-cs"/>
        </a:defRPr>
      </a:lvl4pPr>
      <a:lvl5pPr marL="2057400" indent="-228600" algn="l" defTabSz="914400" rtl="0" eaLnBrk="1" latinLnBrk="0" hangingPunct="1">
        <a:lnSpc>
          <a:spcPct val="90000"/>
        </a:lnSpc>
        <a:spcBef>
          <a:spcPts val="500"/>
        </a:spcBef>
        <a:buClr>
          <a:schemeClr val="tx1">
            <a:lumMod val="50000"/>
            <a:lumOff val="50000"/>
          </a:schemeClr>
        </a:buClr>
        <a:buFont typeface="Arial" panose="020B0604020202020204" pitchFamily="34" charset="0"/>
        <a:buChar char="•"/>
        <a:defRPr sz="1400" kern="1200">
          <a:solidFill>
            <a:schemeClr val="tx1">
              <a:lumMod val="50000"/>
              <a:lumOff val="50000"/>
            </a:schemeClr>
          </a:solidFill>
          <a:latin typeface="TheSansOffice" panose="020B050304030206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18">
          <p15:clr>
            <a:srgbClr val="F26B43"/>
          </p15:clr>
        </p15:guide>
        <p15:guide id="4" orient="horz" pos="36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1706B97-CDBF-F50F-D3F0-916F78D0ADA0}"/>
              </a:ext>
            </a:extLst>
          </p:cNvPr>
          <p:cNvSpPr>
            <a:spLocks noGrp="1"/>
          </p:cNvSpPr>
          <p:nvPr>
            <p:ph type="title"/>
          </p:nvPr>
        </p:nvSpPr>
        <p:spPr>
          <a:xfrm>
            <a:off x="838200" y="1836504"/>
            <a:ext cx="10515600" cy="2341780"/>
          </a:xfrm>
        </p:spPr>
        <p:txBody>
          <a:bodyPr>
            <a:noAutofit/>
          </a:bodyPr>
          <a:lstStyle/>
          <a:p>
            <a:r>
              <a:rPr lang="de-DE" sz="4800" dirty="0"/>
              <a:t>Vereinsmatrix für Rudervereine</a:t>
            </a:r>
          </a:p>
        </p:txBody>
      </p:sp>
      <p:sp>
        <p:nvSpPr>
          <p:cNvPr id="6" name="Textplatzhalter 5">
            <a:extLst>
              <a:ext uri="{FF2B5EF4-FFF2-40B4-BE49-F238E27FC236}">
                <a16:creationId xmlns:a16="http://schemas.microsoft.com/office/drawing/2014/main" id="{050B9F9D-00A3-921E-9C1A-9794619077CE}"/>
              </a:ext>
            </a:extLst>
          </p:cNvPr>
          <p:cNvSpPr>
            <a:spLocks noGrp="1"/>
          </p:cNvSpPr>
          <p:nvPr>
            <p:ph type="body" idx="1"/>
          </p:nvPr>
        </p:nvSpPr>
        <p:spPr>
          <a:xfrm>
            <a:off x="947257" y="4342194"/>
            <a:ext cx="10515600" cy="2515806"/>
          </a:xfrm>
        </p:spPr>
        <p:txBody>
          <a:bodyPr/>
          <a:lstStyle/>
          <a:p>
            <a:r>
              <a:rPr lang="de-DE" dirty="0"/>
              <a:t>Ein Fragenkatalog für </a:t>
            </a:r>
            <a:r>
              <a:rPr lang="de-DE" dirty="0" err="1"/>
              <a:t>Vereinsmanager:innen</a:t>
            </a:r>
            <a:endParaRPr lang="de-DE" dirty="0"/>
          </a:p>
          <a:p>
            <a:r>
              <a:rPr lang="de-DE" dirty="0"/>
              <a:t>Dr. </a:t>
            </a:r>
            <a:r>
              <a:rPr lang="de-DE"/>
              <a:t>Martina Schott</a:t>
            </a:r>
            <a:endParaRPr lang="de-DE" dirty="0"/>
          </a:p>
        </p:txBody>
      </p:sp>
    </p:spTree>
    <p:extLst>
      <p:ext uri="{BB962C8B-B14F-4D97-AF65-F5344CB8AC3E}">
        <p14:creationId xmlns:p14="http://schemas.microsoft.com/office/powerpoint/2010/main" val="3648503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91236D-A466-23CD-0E46-887FD5B2E60B}"/>
              </a:ext>
            </a:extLst>
          </p:cNvPr>
          <p:cNvSpPr>
            <a:spLocks noGrp="1"/>
          </p:cNvSpPr>
          <p:nvPr>
            <p:ph type="title"/>
          </p:nvPr>
        </p:nvSpPr>
        <p:spPr>
          <a:xfrm>
            <a:off x="436983" y="325857"/>
            <a:ext cx="9427779" cy="1023168"/>
          </a:xfrm>
        </p:spPr>
        <p:txBody>
          <a:bodyPr>
            <a:normAutofit fontScale="90000"/>
          </a:bodyPr>
          <a:lstStyle/>
          <a:p>
            <a:r>
              <a:rPr lang="de-DE" dirty="0"/>
              <a:t>Die Strategie benennt die Vorgehensweise</a:t>
            </a:r>
          </a:p>
        </p:txBody>
      </p:sp>
      <p:sp>
        <p:nvSpPr>
          <p:cNvPr id="3" name="Inhaltsplatzhalter 2">
            <a:extLst>
              <a:ext uri="{FF2B5EF4-FFF2-40B4-BE49-F238E27FC236}">
                <a16:creationId xmlns:a16="http://schemas.microsoft.com/office/drawing/2014/main" id="{F184B052-5E2B-06C9-9049-73A4D22DF733}"/>
              </a:ext>
            </a:extLst>
          </p:cNvPr>
          <p:cNvSpPr>
            <a:spLocks noGrp="1"/>
          </p:cNvSpPr>
          <p:nvPr>
            <p:ph idx="1"/>
          </p:nvPr>
        </p:nvSpPr>
        <p:spPr>
          <a:xfrm>
            <a:off x="436983" y="1505600"/>
            <a:ext cx="10550106" cy="4277827"/>
          </a:xfrm>
        </p:spPr>
        <p:txBody>
          <a:bodyPr>
            <a:normAutofit fontScale="85000" lnSpcReduction="20000"/>
          </a:bodyPr>
          <a:lstStyle/>
          <a:p>
            <a:pPr marL="0" indent="0">
              <a:buNone/>
            </a:pPr>
            <a:r>
              <a:rPr lang="de-DE" dirty="0"/>
              <a:t>Daraus könnt ihr im nächsten Schritt eure Strategien ableiten, die ein längerfristig ausgerichtetes, planvolles Anstreben konkreter Ziele beschreiben. Zum Beispiel: „</a:t>
            </a:r>
            <a:r>
              <a:rPr lang="de-DE" dirty="0">
                <a:solidFill>
                  <a:srgbClr val="0070C0"/>
                </a:solidFill>
              </a:rPr>
              <a:t>Wir werden ein inklusiver Verein. Unser Verein setzt eine Person als </a:t>
            </a:r>
            <a:r>
              <a:rPr lang="de-DE" dirty="0" err="1">
                <a:solidFill>
                  <a:srgbClr val="0070C0"/>
                </a:solidFill>
              </a:rPr>
              <a:t>Inklusionsbeauftragte:n</a:t>
            </a:r>
            <a:r>
              <a:rPr lang="de-DE" dirty="0">
                <a:solidFill>
                  <a:srgbClr val="0070C0"/>
                </a:solidFill>
              </a:rPr>
              <a:t> ein; er sorgt dafür dass die </a:t>
            </a:r>
            <a:r>
              <a:rPr lang="de-DE" dirty="0" err="1">
                <a:solidFill>
                  <a:srgbClr val="0070C0"/>
                </a:solidFill>
              </a:rPr>
              <a:t>Trainer:innen</a:t>
            </a:r>
            <a:r>
              <a:rPr lang="de-DE" dirty="0">
                <a:solidFill>
                  <a:srgbClr val="0070C0"/>
                </a:solidFill>
              </a:rPr>
              <a:t> und </a:t>
            </a:r>
            <a:r>
              <a:rPr lang="de-DE" dirty="0" err="1">
                <a:solidFill>
                  <a:srgbClr val="0070C0"/>
                </a:solidFill>
              </a:rPr>
              <a:t>Übungsleiter:innen</a:t>
            </a:r>
            <a:r>
              <a:rPr lang="de-DE" dirty="0">
                <a:solidFill>
                  <a:srgbClr val="0070C0"/>
                </a:solidFill>
              </a:rPr>
              <a:t> Ausbildungen für inklusives Rudern erhalten; der Bootspark wird um geeignetes Material erweitert; der Verein kooperiert mit Special Olympic.“</a:t>
            </a:r>
          </a:p>
          <a:p>
            <a:pPr marL="0" indent="0">
              <a:buNone/>
            </a:pPr>
            <a:r>
              <a:rPr lang="de-DE" dirty="0"/>
              <a:t>Im Rahmen dieser Strategie werden im nächsten Schritt konkrete Ziele formuliert und mit Maßnahmen unterlegt. Beispiel Ziel: „</a:t>
            </a:r>
            <a:r>
              <a:rPr lang="de-DE" dirty="0" err="1">
                <a:solidFill>
                  <a:srgbClr val="0070C0"/>
                </a:solidFill>
              </a:rPr>
              <a:t>Trainer:innen</a:t>
            </a:r>
            <a:r>
              <a:rPr lang="de-DE" dirty="0">
                <a:solidFill>
                  <a:srgbClr val="0070C0"/>
                </a:solidFill>
              </a:rPr>
              <a:t> und </a:t>
            </a:r>
            <a:r>
              <a:rPr lang="de-DE" dirty="0" err="1">
                <a:solidFill>
                  <a:srgbClr val="0070C0"/>
                </a:solidFill>
              </a:rPr>
              <a:t>Übungsleiter:innen</a:t>
            </a:r>
            <a:r>
              <a:rPr lang="de-DE" dirty="0">
                <a:solidFill>
                  <a:srgbClr val="0070C0"/>
                </a:solidFill>
              </a:rPr>
              <a:t> im Hinblick auf Inklusion ausbilden“</a:t>
            </a:r>
          </a:p>
          <a:p>
            <a:pPr marL="0" indent="0">
              <a:buNone/>
            </a:pPr>
            <a:r>
              <a:rPr lang="de-DE" b="1" dirty="0"/>
              <a:t>Die Maßnahmen sind am Ende der konkrete </a:t>
            </a:r>
            <a:r>
              <a:rPr lang="de-DE" b="1" dirty="0" err="1"/>
              <a:t>To</a:t>
            </a:r>
            <a:r>
              <a:rPr lang="de-DE" b="1" dirty="0"/>
              <a:t>-Do-Zettel</a:t>
            </a:r>
            <a:r>
              <a:rPr lang="de-DE" dirty="0"/>
              <a:t>: </a:t>
            </a:r>
            <a:r>
              <a:rPr lang="de-DE" dirty="0">
                <a:solidFill>
                  <a:srgbClr val="0070C0"/>
                </a:solidFill>
              </a:rPr>
              <a:t>„Ausbildungsangebote recherchieren, </a:t>
            </a:r>
            <a:r>
              <a:rPr lang="de-DE" dirty="0" err="1">
                <a:solidFill>
                  <a:srgbClr val="0070C0"/>
                </a:solidFill>
              </a:rPr>
              <a:t>Trainer:innen</a:t>
            </a:r>
            <a:r>
              <a:rPr lang="de-DE" dirty="0">
                <a:solidFill>
                  <a:srgbClr val="0070C0"/>
                </a:solidFill>
              </a:rPr>
              <a:t> anmelden und anschließend neues Wissen im Verein teilen, indem ein Workshop mit interessierten Mitgliedern durchgeführt wird.“</a:t>
            </a:r>
          </a:p>
        </p:txBody>
      </p:sp>
    </p:spTree>
    <p:extLst>
      <p:ext uri="{BB962C8B-B14F-4D97-AF65-F5344CB8AC3E}">
        <p14:creationId xmlns:p14="http://schemas.microsoft.com/office/powerpoint/2010/main" val="1209860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8DCB1C-ECDE-1AA5-319A-B53857B4ADAD}"/>
              </a:ext>
            </a:extLst>
          </p:cNvPr>
          <p:cNvSpPr>
            <a:spLocks noGrp="1"/>
          </p:cNvSpPr>
          <p:nvPr>
            <p:ph type="title"/>
          </p:nvPr>
        </p:nvSpPr>
        <p:spPr/>
        <p:txBody>
          <a:bodyPr>
            <a:normAutofit fontScale="90000"/>
          </a:bodyPr>
          <a:lstStyle/>
          <a:p>
            <a:r>
              <a:rPr lang="de-DE" dirty="0"/>
              <a:t>Die Fragen zu Vision/Strategie/Ziel  (1/4)</a:t>
            </a:r>
          </a:p>
        </p:txBody>
      </p:sp>
      <p:sp>
        <p:nvSpPr>
          <p:cNvPr id="3" name="Inhaltsplatzhalter 2">
            <a:extLst>
              <a:ext uri="{FF2B5EF4-FFF2-40B4-BE49-F238E27FC236}">
                <a16:creationId xmlns:a16="http://schemas.microsoft.com/office/drawing/2014/main" id="{1A5CAE39-ED61-7C2B-CC9B-9E7C31BC8A46}"/>
              </a:ext>
            </a:extLst>
          </p:cNvPr>
          <p:cNvSpPr>
            <a:spLocks noGrp="1"/>
          </p:cNvSpPr>
          <p:nvPr>
            <p:ph idx="1"/>
          </p:nvPr>
        </p:nvSpPr>
        <p:spPr/>
        <p:txBody>
          <a:bodyPr>
            <a:normAutofit fontScale="92500"/>
          </a:bodyPr>
          <a:lstStyle/>
          <a:p>
            <a:pPr marL="0" indent="0">
              <a:buNone/>
            </a:pPr>
            <a:r>
              <a:rPr lang="de-DE" dirty="0"/>
              <a:t>1.	Der Verein hat eine veröffentlichte </a:t>
            </a:r>
            <a:r>
              <a:rPr lang="de-DE" b="1" dirty="0"/>
              <a:t>Vision</a:t>
            </a:r>
            <a:r>
              <a:rPr lang="de-DE" dirty="0"/>
              <a:t> und arbeitet aktiv in Richtung dieser 	Vision</a:t>
            </a:r>
          </a:p>
          <a:p>
            <a:pPr marL="0" indent="0">
              <a:buNone/>
            </a:pPr>
            <a:r>
              <a:rPr lang="de-DE" dirty="0"/>
              <a:t>2.	Die Vision wurde vom Vorstand und den Mitgliedern gemeinsam erarbeitet</a:t>
            </a:r>
          </a:p>
          <a:p>
            <a:pPr marL="0" indent="0">
              <a:buNone/>
            </a:pPr>
            <a:r>
              <a:rPr lang="de-DE" dirty="0"/>
              <a:t>3.	Die Vision wurde auf der Mitgliederversammlung präsentiert und 	beschlossen</a:t>
            </a:r>
          </a:p>
          <a:p>
            <a:pPr marL="0" indent="0">
              <a:buNone/>
            </a:pPr>
            <a:r>
              <a:rPr lang="de-DE" dirty="0"/>
              <a:t>4.	Der Verein hat seine Werte und seinen Auftrag in seiner </a:t>
            </a:r>
            <a:r>
              <a:rPr lang="de-DE" b="1" dirty="0"/>
              <a:t>Mission</a:t>
            </a:r>
            <a:r>
              <a:rPr lang="de-DE" dirty="0"/>
              <a:t> festgehalten</a:t>
            </a:r>
          </a:p>
          <a:p>
            <a:pPr marL="0" indent="0">
              <a:buNone/>
            </a:pPr>
            <a:r>
              <a:rPr lang="de-DE" dirty="0"/>
              <a:t>5.	Der Verein benennt seinen Fokus und welche Leistungsgruppen er im 	Rudersport er unterstützt</a:t>
            </a: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12421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0CF024-0992-10C5-3554-5779742C8101}"/>
              </a:ext>
            </a:extLst>
          </p:cNvPr>
          <p:cNvSpPr>
            <a:spLocks noGrp="1"/>
          </p:cNvSpPr>
          <p:nvPr>
            <p:ph type="title"/>
          </p:nvPr>
        </p:nvSpPr>
        <p:spPr/>
        <p:txBody>
          <a:bodyPr/>
          <a:lstStyle/>
          <a:p>
            <a:r>
              <a:rPr lang="de-DE" dirty="0"/>
              <a:t>Fragen zu Vision/Strategie/Ziel (2/4)</a:t>
            </a:r>
          </a:p>
        </p:txBody>
      </p:sp>
      <p:sp>
        <p:nvSpPr>
          <p:cNvPr id="3" name="Inhaltsplatzhalter 2">
            <a:extLst>
              <a:ext uri="{FF2B5EF4-FFF2-40B4-BE49-F238E27FC236}">
                <a16:creationId xmlns:a16="http://schemas.microsoft.com/office/drawing/2014/main" id="{CF4F4532-3357-9726-D3B8-6663DFBDA0DE}"/>
              </a:ext>
            </a:extLst>
          </p:cNvPr>
          <p:cNvSpPr>
            <a:spLocks noGrp="1"/>
          </p:cNvSpPr>
          <p:nvPr>
            <p:ph idx="1"/>
          </p:nvPr>
        </p:nvSpPr>
        <p:spPr/>
        <p:txBody>
          <a:bodyPr>
            <a:normAutofit/>
          </a:bodyPr>
          <a:lstStyle/>
          <a:p>
            <a:pPr marL="0" indent="0">
              <a:buNone/>
            </a:pPr>
            <a:r>
              <a:rPr lang="de-DE" dirty="0"/>
              <a:t>6. 	Es finden Workshops statt, um die Mitglieder an der 	Strategieentwicklung zu beteiligen</a:t>
            </a:r>
          </a:p>
          <a:p>
            <a:pPr marL="0" indent="0">
              <a:buNone/>
            </a:pPr>
            <a:r>
              <a:rPr lang="de-DE" dirty="0"/>
              <a:t>8.	Eine für die Strategieverfolgung zuständige Person wurde benannt</a:t>
            </a:r>
          </a:p>
          <a:p>
            <a:pPr marL="0" indent="0">
              <a:buNone/>
            </a:pPr>
            <a:r>
              <a:rPr lang="de-DE" dirty="0"/>
              <a:t>9.	Die Strategie wurde auf der Mitgliederversammlung präsentiert und 	beschlossen</a:t>
            </a:r>
          </a:p>
          <a:p>
            <a:pPr marL="0" indent="0">
              <a:buNone/>
            </a:pPr>
            <a:r>
              <a:rPr lang="de-DE" dirty="0"/>
              <a:t>10.	Die Strategie unterstützt die Vision</a:t>
            </a:r>
          </a:p>
          <a:p>
            <a:endParaRPr lang="de-DE" dirty="0"/>
          </a:p>
          <a:p>
            <a:endParaRPr lang="de-DE" dirty="0"/>
          </a:p>
        </p:txBody>
      </p:sp>
    </p:spTree>
    <p:extLst>
      <p:ext uri="{BB962C8B-B14F-4D97-AF65-F5344CB8AC3E}">
        <p14:creationId xmlns:p14="http://schemas.microsoft.com/office/powerpoint/2010/main" val="267621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F7B1A-ABD0-73A0-A2B3-6452D12308B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7D3DE7-7FB6-2A38-A89A-950012A26E3F}"/>
              </a:ext>
            </a:extLst>
          </p:cNvPr>
          <p:cNvSpPr>
            <a:spLocks noGrp="1"/>
          </p:cNvSpPr>
          <p:nvPr>
            <p:ph type="title"/>
          </p:nvPr>
        </p:nvSpPr>
        <p:spPr/>
        <p:txBody>
          <a:bodyPr/>
          <a:lstStyle/>
          <a:p>
            <a:r>
              <a:rPr lang="de-DE" dirty="0"/>
              <a:t>Fragen zu Vision/Strategie/Ziel (3/4)</a:t>
            </a:r>
          </a:p>
        </p:txBody>
      </p:sp>
      <p:sp>
        <p:nvSpPr>
          <p:cNvPr id="3" name="Inhaltsplatzhalter 2">
            <a:extLst>
              <a:ext uri="{FF2B5EF4-FFF2-40B4-BE49-F238E27FC236}">
                <a16:creationId xmlns:a16="http://schemas.microsoft.com/office/drawing/2014/main" id="{3FD88B6F-B72C-FFF7-A04C-7B4344DAA26B}"/>
              </a:ext>
            </a:extLst>
          </p:cNvPr>
          <p:cNvSpPr>
            <a:spLocks noGrp="1"/>
          </p:cNvSpPr>
          <p:nvPr>
            <p:ph idx="1"/>
          </p:nvPr>
        </p:nvSpPr>
        <p:spPr/>
        <p:txBody>
          <a:bodyPr>
            <a:normAutofit fontScale="92500"/>
          </a:bodyPr>
          <a:lstStyle/>
          <a:p>
            <a:pPr marL="0" indent="0">
              <a:buNone/>
            </a:pPr>
            <a:r>
              <a:rPr lang="de-DE" dirty="0"/>
              <a:t>11.	Es werden strategische Ziele aus der Vision abgeleitet und daran gearbeitet</a:t>
            </a:r>
          </a:p>
          <a:p>
            <a:pPr marL="0" indent="0">
              <a:buNone/>
            </a:pPr>
            <a:r>
              <a:rPr lang="de-DE" dirty="0"/>
              <a:t>12.	Es gibt kurz-, mittel- und langfristige Ziele</a:t>
            </a:r>
          </a:p>
          <a:p>
            <a:pPr marL="0" indent="0">
              <a:buNone/>
            </a:pPr>
            <a:r>
              <a:rPr lang="de-DE" dirty="0"/>
              <a:t>13.	Die Ziele werden jährlich überprüft und angepasst</a:t>
            </a:r>
          </a:p>
          <a:p>
            <a:pPr marL="0" indent="0">
              <a:buNone/>
            </a:pPr>
            <a:r>
              <a:rPr lang="de-DE" dirty="0"/>
              <a:t>14.	Es gibt Ziele für alle Handlungsfelder des Vereins</a:t>
            </a:r>
          </a:p>
          <a:p>
            <a:pPr marL="0" indent="0">
              <a:buNone/>
            </a:pPr>
            <a:r>
              <a:rPr lang="de-DE" dirty="0"/>
              <a:t>15.	Den Vereinsmitgliedern sind die Ziele bekannt</a:t>
            </a:r>
          </a:p>
          <a:p>
            <a:pPr marL="0" indent="0">
              <a:buNone/>
            </a:pPr>
            <a:r>
              <a:rPr lang="de-DE" dirty="0"/>
              <a:t>16.	Jedes Ziel ist einer Person zugeordnet, die dafür verantwortlich ist</a:t>
            </a:r>
          </a:p>
          <a:p>
            <a:pPr marL="0" indent="0">
              <a:buNone/>
            </a:pPr>
            <a:r>
              <a:rPr lang="de-DE" dirty="0"/>
              <a:t>17.	Es gibt ein jährliches Reporting</a:t>
            </a:r>
          </a:p>
          <a:p>
            <a:endParaRPr lang="de-DE" dirty="0"/>
          </a:p>
          <a:p>
            <a:endParaRPr lang="de-DE" dirty="0"/>
          </a:p>
          <a:p>
            <a:endParaRPr lang="de-DE" dirty="0"/>
          </a:p>
        </p:txBody>
      </p:sp>
    </p:spTree>
    <p:extLst>
      <p:ext uri="{BB962C8B-B14F-4D97-AF65-F5344CB8AC3E}">
        <p14:creationId xmlns:p14="http://schemas.microsoft.com/office/powerpoint/2010/main" val="3913314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86EF7B-F502-72CE-3007-AE711C8D8E4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775DC12-E7E4-5A06-B2A9-2BD3F678844F}"/>
              </a:ext>
            </a:extLst>
          </p:cNvPr>
          <p:cNvSpPr>
            <a:spLocks noGrp="1"/>
          </p:cNvSpPr>
          <p:nvPr>
            <p:ph type="title"/>
          </p:nvPr>
        </p:nvSpPr>
        <p:spPr/>
        <p:txBody>
          <a:bodyPr/>
          <a:lstStyle/>
          <a:p>
            <a:r>
              <a:rPr lang="de-DE" dirty="0"/>
              <a:t>Fragen zu Vision/Strategie/Ziel (4/4)</a:t>
            </a:r>
          </a:p>
        </p:txBody>
      </p:sp>
      <p:sp>
        <p:nvSpPr>
          <p:cNvPr id="3" name="Inhaltsplatzhalter 2">
            <a:extLst>
              <a:ext uri="{FF2B5EF4-FFF2-40B4-BE49-F238E27FC236}">
                <a16:creationId xmlns:a16="http://schemas.microsoft.com/office/drawing/2014/main" id="{E9C1C254-DC0F-74F4-EF3D-5D84A4AC8813}"/>
              </a:ext>
            </a:extLst>
          </p:cNvPr>
          <p:cNvSpPr>
            <a:spLocks noGrp="1"/>
          </p:cNvSpPr>
          <p:nvPr>
            <p:ph idx="1"/>
          </p:nvPr>
        </p:nvSpPr>
        <p:spPr/>
        <p:txBody>
          <a:bodyPr>
            <a:normAutofit/>
          </a:bodyPr>
          <a:lstStyle/>
          <a:p>
            <a:pPr marL="0" indent="0">
              <a:buNone/>
            </a:pPr>
            <a:r>
              <a:rPr lang="de-DE" dirty="0"/>
              <a:t>17.	Der Verein hat Statuten</a:t>
            </a:r>
          </a:p>
          <a:p>
            <a:pPr marL="457200" indent="-457200">
              <a:buAutoNum type="arabicPeriod" startAt="18"/>
            </a:pPr>
            <a:r>
              <a:rPr lang="de-DE" dirty="0"/>
              <a:t>      Die Statuten sind öffentlich zugänglich</a:t>
            </a:r>
          </a:p>
          <a:p>
            <a:pPr marL="457200" indent="-457200">
              <a:buAutoNum type="arabicPeriod" startAt="19"/>
            </a:pPr>
            <a:r>
              <a:rPr lang="de-DE" dirty="0"/>
              <a:t>      Der Vorstand oder ein zuständiges Gremium überprüft die 	Funktionsfähigkeit der Statuten alle 2 Jahre</a:t>
            </a:r>
          </a:p>
          <a:p>
            <a:pPr marL="457200" indent="-457200">
              <a:buAutoNum type="arabicPeriod" startAt="19"/>
            </a:pPr>
            <a:r>
              <a:rPr lang="de-DE" dirty="0"/>
              <a:t>      Änderungen werden von der Mitgliederversammlung abgenommen</a:t>
            </a:r>
          </a:p>
          <a:p>
            <a:pPr marL="0" indent="0">
              <a:buNone/>
            </a:pPr>
            <a:r>
              <a:rPr lang="de-DE" dirty="0"/>
              <a:t>Tipp: Schaut euch die </a:t>
            </a:r>
            <a:r>
              <a:rPr lang="de-DE" dirty="0" err="1"/>
              <a:t>homepage</a:t>
            </a:r>
            <a:r>
              <a:rPr lang="de-DE" dirty="0"/>
              <a:t> moderner, großer Vereine an und entwickelt nicht alles selbst. Kopieren und auf euren Verein anpassen ist sinnvoll!</a:t>
            </a:r>
          </a:p>
          <a:p>
            <a:pPr marL="457200" indent="-457200">
              <a:buAutoNum type="arabicPeriod" startAt="20"/>
            </a:pPr>
            <a:endParaRPr lang="de-DE" dirty="0"/>
          </a:p>
          <a:p>
            <a:pPr marL="457200" indent="-457200">
              <a:buAutoNum type="arabicPeriod" startAt="20"/>
            </a:pPr>
            <a:endParaRPr lang="de-DE" dirty="0"/>
          </a:p>
          <a:p>
            <a:pPr marL="0" indent="0">
              <a:buNone/>
            </a:pPr>
            <a:endParaRPr lang="de-DE" dirty="0"/>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163371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3727CAC-0A60-005C-59C0-B9580FAA60A2}"/>
              </a:ext>
            </a:extLst>
          </p:cNvPr>
          <p:cNvSpPr>
            <a:spLocks noGrp="1"/>
          </p:cNvSpPr>
          <p:nvPr>
            <p:ph type="title"/>
          </p:nvPr>
        </p:nvSpPr>
        <p:spPr/>
        <p:txBody>
          <a:bodyPr/>
          <a:lstStyle/>
          <a:p>
            <a:r>
              <a:rPr lang="de-DE" dirty="0"/>
              <a:t>Vereinsentwicklung</a:t>
            </a:r>
          </a:p>
        </p:txBody>
      </p:sp>
      <p:sp>
        <p:nvSpPr>
          <p:cNvPr id="5" name="Textplatzhalter 4">
            <a:extLst>
              <a:ext uri="{FF2B5EF4-FFF2-40B4-BE49-F238E27FC236}">
                <a16:creationId xmlns:a16="http://schemas.microsoft.com/office/drawing/2014/main" id="{13ED6E4F-7B79-54CE-2754-65164E4D455B}"/>
              </a:ext>
            </a:extLst>
          </p:cNvPr>
          <p:cNvSpPr>
            <a:spLocks noGrp="1"/>
          </p:cNvSpPr>
          <p:nvPr>
            <p:ph type="body" idx="1"/>
          </p:nvPr>
        </p:nvSpPr>
        <p:spPr/>
        <p:txBody>
          <a:bodyPr/>
          <a:lstStyle/>
          <a:p>
            <a:r>
              <a:rPr lang="de-DE" dirty="0"/>
              <a:t>Handlungsfeld 2</a:t>
            </a:r>
          </a:p>
        </p:txBody>
      </p:sp>
    </p:spTree>
    <p:extLst>
      <p:ext uri="{BB962C8B-B14F-4D97-AF65-F5344CB8AC3E}">
        <p14:creationId xmlns:p14="http://schemas.microsoft.com/office/powerpoint/2010/main" val="1951228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70ED53D-8104-780E-4694-27B171F0A5A8}"/>
              </a:ext>
            </a:extLst>
          </p:cNvPr>
          <p:cNvSpPr>
            <a:spLocks noGrp="1"/>
          </p:cNvSpPr>
          <p:nvPr>
            <p:ph type="title"/>
          </p:nvPr>
        </p:nvSpPr>
        <p:spPr/>
        <p:txBody>
          <a:bodyPr/>
          <a:lstStyle/>
          <a:p>
            <a:r>
              <a:rPr lang="de-DE" dirty="0"/>
              <a:t>Den Verein bewusst gestalten</a:t>
            </a:r>
          </a:p>
        </p:txBody>
      </p:sp>
      <p:sp>
        <p:nvSpPr>
          <p:cNvPr id="6" name="Inhaltsplatzhalter 5">
            <a:extLst>
              <a:ext uri="{FF2B5EF4-FFF2-40B4-BE49-F238E27FC236}">
                <a16:creationId xmlns:a16="http://schemas.microsoft.com/office/drawing/2014/main" id="{3C44D113-7758-4B56-9276-F202ABEDC941}"/>
              </a:ext>
            </a:extLst>
          </p:cNvPr>
          <p:cNvSpPr>
            <a:spLocks noGrp="1"/>
          </p:cNvSpPr>
          <p:nvPr>
            <p:ph idx="1"/>
          </p:nvPr>
        </p:nvSpPr>
        <p:spPr/>
        <p:txBody>
          <a:bodyPr>
            <a:normAutofit lnSpcReduction="10000"/>
          </a:bodyPr>
          <a:lstStyle/>
          <a:p>
            <a:r>
              <a:rPr lang="de-DE" dirty="0"/>
              <a:t>Unter Vereinsentwicklung verstehen wir Aktivitäten, die den Verein zukunftssicher machen. Orientiert an der eigenen Vision werden Projekte aufgesetzt, die die Kompetenzen des Vereins in strategischen Handlungsfeldern steigern.</a:t>
            </a:r>
          </a:p>
          <a:p>
            <a:r>
              <a:rPr lang="de-DE" dirty="0"/>
              <a:t>Das betrifft Anpassungen, wie die Modernisierung der Ordnungen oder die Neugestaltung der Homepage nach dem Barrierefreiheitsgesetz ebenso, wie Maßnahmen, die ihr aus dem Klimawandel oder der Demografie ableitet.</a:t>
            </a:r>
          </a:p>
          <a:p>
            <a:r>
              <a:rPr lang="de-DE" dirty="0"/>
              <a:t>Was braucht euer Verein an Strukturen, Prozessen und kulturellen Eigenschaften, um auch in Zukunft erfolgreich und überlebensfähig zu sein?</a:t>
            </a:r>
          </a:p>
          <a:p>
            <a:endParaRPr lang="de-DE" dirty="0"/>
          </a:p>
        </p:txBody>
      </p:sp>
    </p:spTree>
    <p:extLst>
      <p:ext uri="{BB962C8B-B14F-4D97-AF65-F5344CB8AC3E}">
        <p14:creationId xmlns:p14="http://schemas.microsoft.com/office/powerpoint/2010/main" val="285524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BB60DD-E43B-5C0F-3B58-91DE07AD1649}"/>
              </a:ext>
            </a:extLst>
          </p:cNvPr>
          <p:cNvSpPr>
            <a:spLocks noGrp="1"/>
          </p:cNvSpPr>
          <p:nvPr>
            <p:ph type="title"/>
          </p:nvPr>
        </p:nvSpPr>
        <p:spPr/>
        <p:txBody>
          <a:bodyPr/>
          <a:lstStyle/>
          <a:p>
            <a:r>
              <a:rPr lang="de-DE" dirty="0"/>
              <a:t>Fragen zu Vereinsentwicklung (1/1)</a:t>
            </a:r>
          </a:p>
        </p:txBody>
      </p:sp>
      <p:sp>
        <p:nvSpPr>
          <p:cNvPr id="3" name="Inhaltsplatzhalter 2">
            <a:extLst>
              <a:ext uri="{FF2B5EF4-FFF2-40B4-BE49-F238E27FC236}">
                <a16:creationId xmlns:a16="http://schemas.microsoft.com/office/drawing/2014/main" id="{E7E7D0DF-A318-B0BA-10BB-C3130ACE65B1}"/>
              </a:ext>
            </a:extLst>
          </p:cNvPr>
          <p:cNvSpPr>
            <a:spLocks noGrp="1"/>
          </p:cNvSpPr>
          <p:nvPr>
            <p:ph idx="1"/>
          </p:nvPr>
        </p:nvSpPr>
        <p:spPr/>
        <p:txBody>
          <a:bodyPr>
            <a:normAutofit fontScale="70000" lnSpcReduction="20000"/>
          </a:bodyPr>
          <a:lstStyle/>
          <a:p>
            <a:pPr marL="457200" indent="-457200">
              <a:buFont typeface="+mj-lt"/>
              <a:buAutoNum type="arabicPeriod"/>
            </a:pPr>
            <a:r>
              <a:rPr lang="de-DE" dirty="0"/>
              <a:t>Der Verein hat ein Konzept zur Steigerung des eigenen Professionalisierungsgrades, sowohl in Bezug auf den Sport als auch auf das Vereinsmanagement</a:t>
            </a:r>
          </a:p>
          <a:p>
            <a:pPr marL="457200" indent="-457200">
              <a:buFont typeface="+mj-lt"/>
              <a:buAutoNum type="arabicPeriod"/>
            </a:pPr>
            <a:r>
              <a:rPr lang="de-DE" dirty="0"/>
              <a:t>Der Verein hat eine Person damit betraut, das Thema Vereinsentwicklung zu bearbeiten</a:t>
            </a:r>
          </a:p>
          <a:p>
            <a:pPr marL="457200" indent="-457200">
              <a:buFont typeface="+mj-lt"/>
              <a:buAutoNum type="arabicPeriod"/>
            </a:pPr>
            <a:r>
              <a:rPr lang="de-DE" dirty="0"/>
              <a:t>Der Verein beteiligt sich regelmäßig an managementbezogenen Wettbewerben, z.B. Sterne des Sports …</a:t>
            </a:r>
          </a:p>
          <a:p>
            <a:pPr marL="457200" indent="-457200">
              <a:buFont typeface="+mj-lt"/>
              <a:buAutoNum type="arabicPeriod"/>
            </a:pPr>
            <a:r>
              <a:rPr lang="de-DE" dirty="0"/>
              <a:t>Mitglieder, die bestimmte Funktionen ausfüllen, besuchen geeignete Fortbildungen, z.B. Trainer C, </a:t>
            </a:r>
            <a:r>
              <a:rPr lang="de-DE" dirty="0" err="1"/>
              <a:t>Vereinsmanager:in</a:t>
            </a:r>
            <a:r>
              <a:rPr lang="de-DE" dirty="0"/>
              <a:t> …</a:t>
            </a:r>
          </a:p>
          <a:p>
            <a:pPr marL="457200" indent="-457200">
              <a:buFont typeface="+mj-lt"/>
              <a:buAutoNum type="arabicPeriod"/>
            </a:pPr>
            <a:r>
              <a:rPr lang="de-DE" dirty="0"/>
              <a:t>Der Verein bewirbt sich um Zertifizierungen, die zur Vision passen, z.B. Kinderfreundlicher Verein, Umweltzertifikat, Gesundheitssport-Verein </a:t>
            </a:r>
          </a:p>
          <a:p>
            <a:pPr marL="457200" indent="-457200">
              <a:buFont typeface="+mj-lt"/>
              <a:buAutoNum type="arabicPeriod"/>
            </a:pPr>
            <a:r>
              <a:rPr lang="de-DE" dirty="0"/>
              <a:t>Der Verein führt regelmäßig Befragungen durch, um die Zufriedenheit seiner Mitglieder mit dem Management des Vereins zu überprüfen</a:t>
            </a:r>
          </a:p>
          <a:p>
            <a:pPr marL="457200" indent="-457200">
              <a:buFont typeface="+mj-lt"/>
              <a:buAutoNum type="arabicPeriod"/>
            </a:pPr>
            <a:r>
              <a:rPr lang="de-DE" dirty="0"/>
              <a:t>Der Verein führt Workshops durch, um die Mitglieder an der Bearbeitung von Managementthemen zu beteiligen und sich ständig zu verbessern </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19098735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D0D0959-7579-8526-E306-941617C8E27D}"/>
              </a:ext>
            </a:extLst>
          </p:cNvPr>
          <p:cNvSpPr>
            <a:spLocks noGrp="1"/>
          </p:cNvSpPr>
          <p:nvPr>
            <p:ph type="title"/>
          </p:nvPr>
        </p:nvSpPr>
        <p:spPr/>
        <p:txBody>
          <a:bodyPr/>
          <a:lstStyle/>
          <a:p>
            <a:r>
              <a:rPr lang="de-DE" dirty="0"/>
              <a:t>Vereinsmanagement</a:t>
            </a:r>
          </a:p>
        </p:txBody>
      </p:sp>
      <p:sp>
        <p:nvSpPr>
          <p:cNvPr id="6" name="Textplatzhalter 5">
            <a:extLst>
              <a:ext uri="{FF2B5EF4-FFF2-40B4-BE49-F238E27FC236}">
                <a16:creationId xmlns:a16="http://schemas.microsoft.com/office/drawing/2014/main" id="{D452F2CF-3B2E-3B72-0A6C-364B6002BA6A}"/>
              </a:ext>
            </a:extLst>
          </p:cNvPr>
          <p:cNvSpPr>
            <a:spLocks noGrp="1"/>
          </p:cNvSpPr>
          <p:nvPr>
            <p:ph type="body" idx="1"/>
          </p:nvPr>
        </p:nvSpPr>
        <p:spPr/>
        <p:txBody>
          <a:bodyPr/>
          <a:lstStyle/>
          <a:p>
            <a:r>
              <a:rPr lang="de-DE" dirty="0"/>
              <a:t>Handlungsfeld 3</a:t>
            </a:r>
          </a:p>
        </p:txBody>
      </p:sp>
    </p:spTree>
    <p:extLst>
      <p:ext uri="{BB962C8B-B14F-4D97-AF65-F5344CB8AC3E}">
        <p14:creationId xmlns:p14="http://schemas.microsoft.com/office/powerpoint/2010/main" val="3582555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7FB8EAD-667E-119D-983B-1F71F8DD20FD}"/>
              </a:ext>
            </a:extLst>
          </p:cNvPr>
          <p:cNvSpPr>
            <a:spLocks noGrp="1"/>
          </p:cNvSpPr>
          <p:nvPr>
            <p:ph type="title"/>
          </p:nvPr>
        </p:nvSpPr>
        <p:spPr/>
        <p:txBody>
          <a:bodyPr/>
          <a:lstStyle/>
          <a:p>
            <a:r>
              <a:rPr lang="de-DE" dirty="0"/>
              <a:t>Alles, was getan werden muss …</a:t>
            </a:r>
          </a:p>
        </p:txBody>
      </p:sp>
      <p:sp>
        <p:nvSpPr>
          <p:cNvPr id="6" name="Inhaltsplatzhalter 5">
            <a:extLst>
              <a:ext uri="{FF2B5EF4-FFF2-40B4-BE49-F238E27FC236}">
                <a16:creationId xmlns:a16="http://schemas.microsoft.com/office/drawing/2014/main" id="{91726B45-3C72-A5AA-3270-E8DBDE0C17D0}"/>
              </a:ext>
            </a:extLst>
          </p:cNvPr>
          <p:cNvSpPr>
            <a:spLocks noGrp="1"/>
          </p:cNvSpPr>
          <p:nvPr>
            <p:ph idx="1"/>
          </p:nvPr>
        </p:nvSpPr>
        <p:spPr/>
        <p:txBody>
          <a:bodyPr/>
          <a:lstStyle/>
          <a:p>
            <a:r>
              <a:rPr lang="de-DE" dirty="0"/>
              <a:t>Das Management des Vereins betrifft alle aktuellen Strukturen, Prozesse und regelmäßig stattfindenden Aufgaben, die die Erfüllung des Vereinszwecks absichern. </a:t>
            </a:r>
          </a:p>
          <a:p>
            <a:r>
              <a:rPr lang="de-DE" dirty="0"/>
              <a:t>Organigramme, Funktionsbeschreibungen, Verträge mit Personal, Konzepte zur Personalarbeit, zum Dokumentenmanagement, Vereinsordnungen, die Mitgliederverwaltung, die Kommunikationsformate im Rahmen eurer Regelkommunikation, das Gebäudemanagement, die Versicherungen</a:t>
            </a:r>
          </a:p>
        </p:txBody>
      </p:sp>
    </p:spTree>
    <p:extLst>
      <p:ext uri="{BB962C8B-B14F-4D97-AF65-F5344CB8AC3E}">
        <p14:creationId xmlns:p14="http://schemas.microsoft.com/office/powerpoint/2010/main" val="208187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850C308-89CA-4CFA-BE6E-1E65B69790C7}"/>
              </a:ext>
            </a:extLst>
          </p:cNvPr>
          <p:cNvSpPr>
            <a:spLocks noGrp="1"/>
          </p:cNvSpPr>
          <p:nvPr>
            <p:ph type="title"/>
          </p:nvPr>
        </p:nvSpPr>
        <p:spPr>
          <a:xfrm>
            <a:off x="780537" y="618519"/>
            <a:ext cx="8896798" cy="1023168"/>
          </a:xfrm>
        </p:spPr>
        <p:txBody>
          <a:bodyPr>
            <a:noAutofit/>
          </a:bodyPr>
          <a:lstStyle/>
          <a:p>
            <a:r>
              <a:rPr lang="de-DE" sz="4000" dirty="0"/>
              <a:t>Der Ursprung der Vereinsmatrix für Rudervereine</a:t>
            </a:r>
          </a:p>
        </p:txBody>
      </p:sp>
      <p:sp>
        <p:nvSpPr>
          <p:cNvPr id="3" name="Textfeld 2">
            <a:extLst>
              <a:ext uri="{FF2B5EF4-FFF2-40B4-BE49-F238E27FC236}">
                <a16:creationId xmlns:a16="http://schemas.microsoft.com/office/drawing/2014/main" id="{A818EFFB-1102-C34F-672C-81F1CD4C6870}"/>
              </a:ext>
            </a:extLst>
          </p:cNvPr>
          <p:cNvSpPr txBox="1"/>
          <p:nvPr/>
        </p:nvSpPr>
        <p:spPr>
          <a:xfrm>
            <a:off x="780537" y="1841242"/>
            <a:ext cx="10630925" cy="6001643"/>
          </a:xfrm>
          <a:prstGeom prst="rect">
            <a:avLst/>
          </a:prstGeom>
          <a:noFill/>
        </p:spPr>
        <p:txBody>
          <a:bodyPr wrap="square">
            <a:spAutoFit/>
          </a:bodyPr>
          <a:lstStyle/>
          <a:p>
            <a:r>
              <a:rPr lang="de-DE" sz="3200" dirty="0">
                <a:solidFill>
                  <a:schemeClr val="bg2">
                    <a:lumMod val="50000"/>
                  </a:schemeClr>
                </a:solidFill>
                <a:effectLst/>
                <a:latin typeface="Calibri" panose="020F0502020204030204" pitchFamily="34" charset="0"/>
                <a:ea typeface="Times New Roman" panose="02020603050405020304" pitchFamily="18" charset="0"/>
              </a:rPr>
              <a:t>Der vorliegende Fragenkatalog wurde im Rahmen eines Projektes entwickelt, das durch den Innovationsfond 2023 des DOSB </a:t>
            </a:r>
            <a:r>
              <a:rPr lang="de-DE" sz="3200" dirty="0">
                <a:solidFill>
                  <a:schemeClr val="bg2">
                    <a:lumMod val="50000"/>
                  </a:schemeClr>
                </a:solidFill>
                <a:latin typeface="Calibri" panose="020F0502020204030204" pitchFamily="34" charset="0"/>
                <a:ea typeface="Times New Roman" panose="02020603050405020304" pitchFamily="18" charset="0"/>
              </a:rPr>
              <a:t>gefördert wurde</a:t>
            </a:r>
            <a:r>
              <a:rPr lang="de-DE" sz="3200" dirty="0">
                <a:solidFill>
                  <a:schemeClr val="bg2">
                    <a:lumMod val="50000"/>
                  </a:schemeClr>
                </a:solidFill>
                <a:effectLst/>
                <a:latin typeface="Calibri" panose="020F0502020204030204" pitchFamily="34" charset="0"/>
                <a:ea typeface="Times New Roman" panose="02020603050405020304" pitchFamily="18" charset="0"/>
              </a:rPr>
              <a:t>.</a:t>
            </a:r>
          </a:p>
          <a:p>
            <a:r>
              <a:rPr lang="de-DE" sz="3200" dirty="0">
                <a:solidFill>
                  <a:schemeClr val="bg2">
                    <a:lumMod val="50000"/>
                  </a:schemeClr>
                </a:solidFill>
                <a:effectLst/>
                <a:latin typeface="Calibri" panose="020F0502020204030204" pitchFamily="34" charset="0"/>
                <a:ea typeface="Times New Roman" panose="02020603050405020304" pitchFamily="18" charset="0"/>
              </a:rPr>
              <a:t>Viel Inspiration bekamen wir von Lucas Steiger, der für Swiss Unihockey eine Matrix entwickelt hat, um Vereinsvorstände bei der Organisation ihrer Vereine zu entlasten.</a:t>
            </a:r>
          </a:p>
          <a:p>
            <a:r>
              <a:rPr lang="de-DE" sz="3200" dirty="0">
                <a:solidFill>
                  <a:schemeClr val="bg2">
                    <a:lumMod val="50000"/>
                  </a:schemeClr>
                </a:solidFill>
                <a:latin typeface="Calibri" panose="020F0502020204030204" pitchFamily="34" charset="0"/>
                <a:ea typeface="Times New Roman" panose="02020603050405020304" pitchFamily="18" charset="0"/>
              </a:rPr>
              <a:t>Das Feedback der Teilnehmenden der „Denkwerkstatt Verein“ brachte zusätzlich wichtige ruderspezifische Ergänzungen.</a:t>
            </a:r>
            <a:endParaRPr lang="de-DE" sz="3200" dirty="0">
              <a:solidFill>
                <a:schemeClr val="bg2">
                  <a:lumMod val="50000"/>
                </a:schemeClr>
              </a:solidFill>
              <a:effectLst/>
              <a:latin typeface="Calibri" panose="020F0502020204030204" pitchFamily="34" charset="0"/>
              <a:ea typeface="Times New Roman" panose="02020603050405020304" pitchFamily="18" charset="0"/>
            </a:endParaRPr>
          </a:p>
          <a:p>
            <a:endParaRPr lang="de-DE" sz="3200" dirty="0">
              <a:solidFill>
                <a:schemeClr val="bg2">
                  <a:lumMod val="50000"/>
                </a:schemeClr>
              </a:solidFill>
              <a:effectLst/>
              <a:latin typeface="Calibri" panose="020F0502020204030204" pitchFamily="34" charset="0"/>
              <a:ea typeface="Times New Roman" panose="02020603050405020304" pitchFamily="18" charset="0"/>
            </a:endParaRPr>
          </a:p>
          <a:p>
            <a:endParaRPr lang="de-DE" sz="3200" dirty="0">
              <a:solidFill>
                <a:schemeClr val="bg2">
                  <a:lumMod val="50000"/>
                </a:schemeClr>
              </a:solidFill>
              <a:effectLst/>
              <a:latin typeface="Calibri" panose="020F0502020204030204" pitchFamily="34" charset="0"/>
              <a:ea typeface="Times New Roman" panose="02020603050405020304" pitchFamily="18" charset="0"/>
            </a:endParaRPr>
          </a:p>
          <a:p>
            <a:endParaRPr lang="de-DE" sz="3200" dirty="0">
              <a:solidFill>
                <a:schemeClr val="bg2">
                  <a:lumMod val="50000"/>
                </a:schemeClr>
              </a:solidFill>
              <a:effectLst/>
              <a:latin typeface="Calibri" panose="020F0502020204030204" pitchFamily="34" charset="0"/>
              <a:ea typeface="Times New Roman" panose="02020603050405020304" pitchFamily="18" charset="0"/>
            </a:endParaRPr>
          </a:p>
          <a:p>
            <a:endParaRPr lang="de-DE" sz="3200" dirty="0">
              <a:solidFill>
                <a:schemeClr val="bg2">
                  <a:lumMod val="50000"/>
                </a:schemeClr>
              </a:solidFill>
            </a:endParaRPr>
          </a:p>
        </p:txBody>
      </p:sp>
    </p:spTree>
    <p:extLst>
      <p:ext uri="{BB962C8B-B14F-4D97-AF65-F5344CB8AC3E}">
        <p14:creationId xmlns:p14="http://schemas.microsoft.com/office/powerpoint/2010/main" val="686306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7AB3F2C-EB39-5139-2BEB-8DF2D40D9EBA}"/>
              </a:ext>
            </a:extLst>
          </p:cNvPr>
          <p:cNvSpPr>
            <a:spLocks noGrp="1"/>
          </p:cNvSpPr>
          <p:nvPr>
            <p:ph type="title"/>
          </p:nvPr>
        </p:nvSpPr>
        <p:spPr/>
        <p:txBody>
          <a:bodyPr>
            <a:normAutofit fontScale="90000"/>
          </a:bodyPr>
          <a:lstStyle/>
          <a:p>
            <a:r>
              <a:rPr lang="de-DE" dirty="0"/>
              <a:t>Fragen zum Vereinsmanagement (1/2)</a:t>
            </a:r>
          </a:p>
        </p:txBody>
      </p:sp>
      <p:sp>
        <p:nvSpPr>
          <p:cNvPr id="6" name="Inhaltsplatzhalter 5">
            <a:extLst>
              <a:ext uri="{FF2B5EF4-FFF2-40B4-BE49-F238E27FC236}">
                <a16:creationId xmlns:a16="http://schemas.microsoft.com/office/drawing/2014/main" id="{ACEB5836-1745-BB02-DE70-83C1AC6A4A2D}"/>
              </a:ext>
            </a:extLst>
          </p:cNvPr>
          <p:cNvSpPr>
            <a:spLocks noGrp="1"/>
          </p:cNvSpPr>
          <p:nvPr>
            <p:ph idx="1"/>
          </p:nvPr>
        </p:nvSpPr>
        <p:spPr/>
        <p:txBody>
          <a:bodyPr>
            <a:normAutofit fontScale="70000" lnSpcReduction="20000"/>
          </a:bodyPr>
          <a:lstStyle/>
          <a:p>
            <a:pPr marL="457200" indent="-457200">
              <a:buFont typeface="+mj-lt"/>
              <a:buAutoNum type="arabicPeriod"/>
            </a:pPr>
            <a:r>
              <a:rPr lang="de-DE" dirty="0"/>
              <a:t>Der Verein hat ein aktuelles Organigramm mit Funktionen, Namen und Bildern</a:t>
            </a:r>
          </a:p>
          <a:p>
            <a:pPr marL="457200" indent="-457200">
              <a:buFont typeface="+mj-lt"/>
              <a:buAutoNum type="arabicPeriod"/>
            </a:pPr>
            <a:r>
              <a:rPr lang="de-DE" dirty="0"/>
              <a:t>Funktionen, Rollen, Aufgaben und Verantwortlichkeiten sind schriftlich definiert </a:t>
            </a:r>
          </a:p>
          <a:p>
            <a:pPr marL="457200" indent="-457200">
              <a:buFont typeface="+mj-lt"/>
              <a:buAutoNum type="arabicPeriod"/>
            </a:pPr>
            <a:r>
              <a:rPr lang="de-DE" dirty="0"/>
              <a:t>Der Verein ist in Abteilungen unterteilt, sie sind einzelnen Mitgliedern des Vorstands bzw. des Vorstandsteams zugewiesen. Für jede Abteilung ist eine verantwortliche Person festgelegt</a:t>
            </a:r>
          </a:p>
          <a:p>
            <a:pPr marL="457200" indent="-457200">
              <a:buFont typeface="+mj-lt"/>
              <a:buAutoNum type="arabicPeriod"/>
            </a:pPr>
            <a:r>
              <a:rPr lang="de-DE" dirty="0"/>
              <a:t>Pro Abteilung gibt es Funktionsbeschreibungen/Aufgabenhefte </a:t>
            </a:r>
          </a:p>
          <a:p>
            <a:pPr marL="457200" indent="-457200">
              <a:buFont typeface="+mj-lt"/>
              <a:buAutoNum type="arabicPeriod"/>
            </a:pPr>
            <a:r>
              <a:rPr lang="de-DE" dirty="0"/>
              <a:t>Der Verein hat ein </a:t>
            </a:r>
            <a:r>
              <a:rPr lang="de-DE" dirty="0" err="1"/>
              <a:t>Onboardingkonzept</a:t>
            </a:r>
            <a:r>
              <a:rPr lang="de-DE" dirty="0"/>
              <a:t> für Haupt- und Ehrenamt</a:t>
            </a:r>
          </a:p>
          <a:p>
            <a:pPr marL="457200" indent="-457200">
              <a:buFont typeface="+mj-lt"/>
              <a:buAutoNum type="arabicPeriod"/>
            </a:pPr>
            <a:r>
              <a:rPr lang="de-DE" dirty="0"/>
              <a:t>Der Verein hat eine Kompetenzmatrix </a:t>
            </a:r>
          </a:p>
          <a:p>
            <a:pPr marL="457200" indent="-457200">
              <a:buFont typeface="+mj-lt"/>
              <a:buAutoNum type="arabicPeriod"/>
            </a:pPr>
            <a:r>
              <a:rPr lang="de-DE" dirty="0"/>
              <a:t>Der Verein erstellt Talentkarten aller seiner Mitglieder, um gezielt zur Mitarbeit einzuladen</a:t>
            </a:r>
          </a:p>
          <a:p>
            <a:pPr marL="457200" indent="-457200">
              <a:buFont typeface="+mj-lt"/>
              <a:buAutoNum type="arabicPeriod"/>
            </a:pPr>
            <a:r>
              <a:rPr lang="de-DE" dirty="0"/>
              <a:t>Der Verein hat ein Mitgliedersystem, in welchem verschiedene Mitgliedergruppen unterschieden werden </a:t>
            </a:r>
          </a:p>
          <a:p>
            <a:pPr marL="457200" indent="-457200">
              <a:buFont typeface="+mj-lt"/>
              <a:buAutoNum type="arabicPeriod"/>
            </a:pPr>
            <a:r>
              <a:rPr lang="de-DE" dirty="0"/>
              <a:t>Der Verein hat schriftlich festgehaltene Prozesse für wiederkehrende Aufgaben</a:t>
            </a:r>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19186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4F21F-F14D-B795-4B47-122548188134}"/>
              </a:ext>
            </a:extLst>
          </p:cNvPr>
          <p:cNvSpPr>
            <a:spLocks noGrp="1"/>
          </p:cNvSpPr>
          <p:nvPr>
            <p:ph type="title"/>
          </p:nvPr>
        </p:nvSpPr>
        <p:spPr/>
        <p:txBody>
          <a:bodyPr>
            <a:normAutofit fontScale="90000"/>
          </a:bodyPr>
          <a:lstStyle/>
          <a:p>
            <a:r>
              <a:rPr lang="de-DE" dirty="0"/>
              <a:t>Fragen zum Vereinsmanagement (2/2)</a:t>
            </a:r>
          </a:p>
        </p:txBody>
      </p:sp>
      <p:sp>
        <p:nvSpPr>
          <p:cNvPr id="3" name="Inhaltsplatzhalter 2">
            <a:extLst>
              <a:ext uri="{FF2B5EF4-FFF2-40B4-BE49-F238E27FC236}">
                <a16:creationId xmlns:a16="http://schemas.microsoft.com/office/drawing/2014/main" id="{7376D4F7-6992-EB05-7882-1B626F29FAEE}"/>
              </a:ext>
            </a:extLst>
          </p:cNvPr>
          <p:cNvSpPr>
            <a:spLocks noGrp="1"/>
          </p:cNvSpPr>
          <p:nvPr>
            <p:ph idx="1"/>
          </p:nvPr>
        </p:nvSpPr>
        <p:spPr/>
        <p:txBody>
          <a:bodyPr>
            <a:normAutofit fontScale="62500" lnSpcReduction="20000"/>
          </a:bodyPr>
          <a:lstStyle/>
          <a:p>
            <a:pPr marL="0" indent="0">
              <a:buNone/>
            </a:pPr>
            <a:r>
              <a:rPr lang="de-DE" dirty="0"/>
              <a:t>10. Der Verein hat digitale Kalendersysteme, auf die Verantwortliche jederzeit Zugriff haben</a:t>
            </a:r>
          </a:p>
          <a:p>
            <a:pPr marL="0" indent="0">
              <a:buNone/>
            </a:pPr>
            <a:r>
              <a:rPr lang="de-DE" dirty="0"/>
              <a:t>11. Der Verein führt digitale Listen mit allen relevanten Adressen</a:t>
            </a:r>
          </a:p>
          <a:p>
            <a:pPr marL="0" indent="0">
              <a:buNone/>
            </a:pPr>
            <a:r>
              <a:rPr lang="de-DE" dirty="0"/>
              <a:t>12. Der Verein hat ein System, in dem Gebühren verwaltet und Rechnungen gestellt werden</a:t>
            </a:r>
          </a:p>
          <a:p>
            <a:pPr marL="0" indent="0">
              <a:buNone/>
            </a:pPr>
            <a:r>
              <a:rPr lang="de-DE" dirty="0"/>
              <a:t>13. Der Verein hat ein Konzept zur Bindung und zur Wertschätzung der Freiwilligen und Ehrenamtlichen</a:t>
            </a:r>
          </a:p>
          <a:p>
            <a:pPr marL="0" indent="0">
              <a:buNone/>
            </a:pPr>
            <a:r>
              <a:rPr lang="de-DE" dirty="0"/>
              <a:t>14. Der Verein hat </a:t>
            </a:r>
            <a:r>
              <a:rPr lang="de-DE" dirty="0" err="1"/>
              <a:t>eine:n</a:t>
            </a:r>
            <a:r>
              <a:rPr lang="de-DE" dirty="0"/>
              <a:t> </a:t>
            </a:r>
            <a:r>
              <a:rPr lang="de-DE" dirty="0" err="1"/>
              <a:t>Freiwilligenkoordinator:in</a:t>
            </a:r>
            <a:endParaRPr lang="de-DE" dirty="0"/>
          </a:p>
          <a:p>
            <a:pPr marL="0" indent="0">
              <a:buNone/>
            </a:pPr>
            <a:r>
              <a:rPr lang="de-DE" dirty="0"/>
              <a:t>15. Der Verein hat ein einheitliches Dokumentenablagesystem</a:t>
            </a:r>
          </a:p>
          <a:p>
            <a:pPr marL="0" indent="0">
              <a:buNone/>
            </a:pPr>
            <a:r>
              <a:rPr lang="de-DE" dirty="0"/>
              <a:t>16. Der Verein hat ein abschließbares Büro und Lagermöglichkeiten</a:t>
            </a:r>
          </a:p>
          <a:p>
            <a:pPr marL="0" indent="0">
              <a:buNone/>
            </a:pPr>
            <a:r>
              <a:rPr lang="de-DE" dirty="0"/>
              <a:t>17. Der Verein kennt die Dienstleistungen des DRV, seiner Landesverbände, des DOSB und der Landessportbünde und nutzt sie aktiv</a:t>
            </a:r>
          </a:p>
          <a:p>
            <a:pPr marL="0" indent="0">
              <a:buNone/>
            </a:pPr>
            <a:r>
              <a:rPr lang="de-DE" dirty="0"/>
              <a:t>18. Der Verein hat ein Konzept zur Gewinnung und Bindung neuer Mitglieder</a:t>
            </a:r>
          </a:p>
          <a:p>
            <a:pPr marL="0" indent="0">
              <a:buNone/>
            </a:pPr>
            <a:r>
              <a:rPr lang="de-DE" dirty="0"/>
              <a:t>19. Der Verein führt Exit-Gespräche, wenn Menschen aus dem Verein ausscheiden</a:t>
            </a:r>
          </a:p>
          <a:p>
            <a:pPr marL="0" indent="0">
              <a:buNone/>
            </a:pPr>
            <a:endParaRPr lang="de-DE" dirty="0"/>
          </a:p>
          <a:p>
            <a:pPr marL="0" indent="0">
              <a:buNone/>
            </a:pPr>
            <a:endParaRPr lang="de-DE" dirty="0"/>
          </a:p>
          <a:p>
            <a:endParaRPr lang="de-DE" dirty="0"/>
          </a:p>
          <a:p>
            <a:endParaRPr lang="de-DE" dirty="0"/>
          </a:p>
        </p:txBody>
      </p:sp>
    </p:spTree>
    <p:extLst>
      <p:ext uri="{BB962C8B-B14F-4D97-AF65-F5344CB8AC3E}">
        <p14:creationId xmlns:p14="http://schemas.microsoft.com/office/powerpoint/2010/main" val="3716141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0F47B87-6ABE-11B9-C3CF-52E836F599BB}"/>
              </a:ext>
            </a:extLst>
          </p:cNvPr>
          <p:cNvSpPr>
            <a:spLocks noGrp="1"/>
          </p:cNvSpPr>
          <p:nvPr>
            <p:ph type="title"/>
          </p:nvPr>
        </p:nvSpPr>
        <p:spPr/>
        <p:txBody>
          <a:bodyPr/>
          <a:lstStyle/>
          <a:p>
            <a:r>
              <a:rPr lang="de-DE" dirty="0"/>
              <a:t>Finanzierung</a:t>
            </a:r>
          </a:p>
        </p:txBody>
      </p:sp>
      <p:sp>
        <p:nvSpPr>
          <p:cNvPr id="6" name="Textplatzhalter 5">
            <a:extLst>
              <a:ext uri="{FF2B5EF4-FFF2-40B4-BE49-F238E27FC236}">
                <a16:creationId xmlns:a16="http://schemas.microsoft.com/office/drawing/2014/main" id="{27FAC355-F716-C6F0-D094-174FABDD0C65}"/>
              </a:ext>
            </a:extLst>
          </p:cNvPr>
          <p:cNvSpPr>
            <a:spLocks noGrp="1"/>
          </p:cNvSpPr>
          <p:nvPr>
            <p:ph type="body" idx="1"/>
          </p:nvPr>
        </p:nvSpPr>
        <p:spPr/>
        <p:txBody>
          <a:bodyPr/>
          <a:lstStyle/>
          <a:p>
            <a:r>
              <a:rPr lang="de-DE" dirty="0"/>
              <a:t>Handlungsfeld 4</a:t>
            </a:r>
          </a:p>
        </p:txBody>
      </p:sp>
    </p:spTree>
    <p:extLst>
      <p:ext uri="{BB962C8B-B14F-4D97-AF65-F5344CB8AC3E}">
        <p14:creationId xmlns:p14="http://schemas.microsoft.com/office/powerpoint/2010/main" val="40059593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2BF34E13-673B-1E63-BEB8-C273D3A439A3}"/>
              </a:ext>
            </a:extLst>
          </p:cNvPr>
          <p:cNvSpPr>
            <a:spLocks noGrp="1"/>
          </p:cNvSpPr>
          <p:nvPr>
            <p:ph type="title"/>
          </p:nvPr>
        </p:nvSpPr>
        <p:spPr/>
        <p:txBody>
          <a:bodyPr/>
          <a:lstStyle/>
          <a:p>
            <a:r>
              <a:rPr lang="de-DE" dirty="0"/>
              <a:t>Ohne Geld geht nichts</a:t>
            </a:r>
          </a:p>
        </p:txBody>
      </p:sp>
      <p:sp>
        <p:nvSpPr>
          <p:cNvPr id="8" name="Inhaltsplatzhalter 7">
            <a:extLst>
              <a:ext uri="{FF2B5EF4-FFF2-40B4-BE49-F238E27FC236}">
                <a16:creationId xmlns:a16="http://schemas.microsoft.com/office/drawing/2014/main" id="{22289DBE-53A5-CDB8-A04E-CC1341D33A62}"/>
              </a:ext>
            </a:extLst>
          </p:cNvPr>
          <p:cNvSpPr>
            <a:spLocks noGrp="1"/>
          </p:cNvSpPr>
          <p:nvPr>
            <p:ph idx="1"/>
          </p:nvPr>
        </p:nvSpPr>
        <p:spPr/>
        <p:txBody>
          <a:bodyPr/>
          <a:lstStyle/>
          <a:p>
            <a:pPr marL="0" indent="0">
              <a:buNone/>
            </a:pPr>
            <a:r>
              <a:rPr lang="de-DE" dirty="0"/>
              <a:t>Wie kommt der Verein zu notwendigen finanziellen Mitteln?</a:t>
            </a:r>
          </a:p>
          <a:p>
            <a:r>
              <a:rPr lang="de-DE" dirty="0"/>
              <a:t>Mitgliedsbeiträge</a:t>
            </a:r>
          </a:p>
          <a:p>
            <a:r>
              <a:rPr lang="de-DE" dirty="0"/>
              <a:t>Fundraising</a:t>
            </a:r>
          </a:p>
          <a:p>
            <a:r>
              <a:rPr lang="de-DE" dirty="0"/>
              <a:t>Sponsoring</a:t>
            </a:r>
          </a:p>
          <a:p>
            <a:r>
              <a:rPr lang="de-DE" dirty="0"/>
              <a:t>Spenden</a:t>
            </a:r>
          </a:p>
          <a:p>
            <a:r>
              <a:rPr lang="de-DE" dirty="0"/>
              <a:t>Wirtschaftsbetriebe</a:t>
            </a:r>
          </a:p>
        </p:txBody>
      </p:sp>
    </p:spTree>
    <p:extLst>
      <p:ext uri="{BB962C8B-B14F-4D97-AF65-F5344CB8AC3E}">
        <p14:creationId xmlns:p14="http://schemas.microsoft.com/office/powerpoint/2010/main" val="3760607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870252-C5F4-DC65-80F7-EF903FEAC8E7}"/>
              </a:ext>
            </a:extLst>
          </p:cNvPr>
          <p:cNvSpPr>
            <a:spLocks noGrp="1"/>
          </p:cNvSpPr>
          <p:nvPr>
            <p:ph type="title"/>
          </p:nvPr>
        </p:nvSpPr>
        <p:spPr/>
        <p:txBody>
          <a:bodyPr/>
          <a:lstStyle/>
          <a:p>
            <a:r>
              <a:rPr lang="de-DE" dirty="0"/>
              <a:t>Fragen zur Finanzierung (1/2)</a:t>
            </a:r>
          </a:p>
        </p:txBody>
      </p:sp>
      <p:sp>
        <p:nvSpPr>
          <p:cNvPr id="3" name="Inhaltsplatzhalter 2">
            <a:extLst>
              <a:ext uri="{FF2B5EF4-FFF2-40B4-BE49-F238E27FC236}">
                <a16:creationId xmlns:a16="http://schemas.microsoft.com/office/drawing/2014/main" id="{E9D6427B-DA66-9895-28E2-A5DA512BA49A}"/>
              </a:ext>
            </a:extLst>
          </p:cNvPr>
          <p:cNvSpPr>
            <a:spLocks noGrp="1"/>
          </p:cNvSpPr>
          <p:nvPr>
            <p:ph idx="1"/>
          </p:nvPr>
        </p:nvSpPr>
        <p:spPr/>
        <p:txBody>
          <a:bodyPr>
            <a:normAutofit fontScale="85000" lnSpcReduction="10000"/>
          </a:bodyPr>
          <a:lstStyle/>
          <a:p>
            <a:pPr marL="457200" indent="-457200">
              <a:buFont typeface="+mj-lt"/>
              <a:buAutoNum type="arabicPeriod"/>
            </a:pPr>
            <a:r>
              <a:rPr lang="de-DE" dirty="0"/>
              <a:t>Die Mitgliedsbeiträge machen den substanziellen Teil des Budgets aus</a:t>
            </a:r>
          </a:p>
          <a:p>
            <a:pPr marL="457200" indent="-457200">
              <a:buFont typeface="+mj-lt"/>
              <a:buAutoNum type="arabicPeriod"/>
            </a:pPr>
            <a:r>
              <a:rPr lang="de-DE" dirty="0"/>
              <a:t>Der Verein verfügt über ein Vereinsbudget, das die finanziellen Bedürfnisse und Einnahmen des Vereins steuert. Das Budget sichert die Aktivitäten und den Vereinsalltag.</a:t>
            </a:r>
          </a:p>
          <a:p>
            <a:pPr marL="457200" indent="-457200">
              <a:buFont typeface="+mj-lt"/>
              <a:buAutoNum type="arabicPeriod"/>
            </a:pPr>
            <a:r>
              <a:rPr lang="de-DE" dirty="0"/>
              <a:t>Der Verein verfügt über genügend liquide Mittel und Vereinskapital, um den Vereinsbetrieb über 2 Monate sicherzustellen ohne Einnahmen zu generieren</a:t>
            </a:r>
          </a:p>
          <a:p>
            <a:pPr marL="457200" indent="-457200">
              <a:buFont typeface="+mj-lt"/>
              <a:buAutoNum type="arabicPeriod"/>
            </a:pPr>
            <a:r>
              <a:rPr lang="de-DE" dirty="0"/>
              <a:t>Der Verein erhöht Mitgliedsbeiträge rechtzeitig, angemessen und </a:t>
            </a:r>
            <a:r>
              <a:rPr lang="de-DE" dirty="0" err="1"/>
              <a:t>regelmässig</a:t>
            </a:r>
            <a:endParaRPr lang="de-DE" dirty="0"/>
          </a:p>
          <a:p>
            <a:pPr marL="457200" indent="-457200">
              <a:buFont typeface="+mj-lt"/>
              <a:buAutoNum type="arabicPeriod"/>
            </a:pPr>
            <a:r>
              <a:rPr lang="de-DE" dirty="0"/>
              <a:t>Der Verein hat Regeln definiert, wer in notwendigen Fällen Entscheidungen über das Budget treffen darf</a:t>
            </a:r>
          </a:p>
          <a:p>
            <a:pPr marL="457200" indent="-457200">
              <a:buFont typeface="+mj-lt"/>
              <a:buAutoNum type="arabicPeriod"/>
            </a:pPr>
            <a:r>
              <a:rPr lang="de-DE" dirty="0"/>
              <a:t>Der Verein macht seine Finanzentscheidungen den Mitgliedern gegenüber transparent</a:t>
            </a:r>
          </a:p>
          <a:p>
            <a:endParaRPr lang="de-DE" dirty="0"/>
          </a:p>
          <a:p>
            <a:endParaRPr lang="de-DE" dirty="0"/>
          </a:p>
        </p:txBody>
      </p:sp>
    </p:spTree>
    <p:extLst>
      <p:ext uri="{BB962C8B-B14F-4D97-AF65-F5344CB8AC3E}">
        <p14:creationId xmlns:p14="http://schemas.microsoft.com/office/powerpoint/2010/main" val="3255922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7E759-38B9-FCC3-9673-BE12F609B88D}"/>
              </a:ext>
            </a:extLst>
          </p:cNvPr>
          <p:cNvSpPr>
            <a:spLocks noGrp="1"/>
          </p:cNvSpPr>
          <p:nvPr>
            <p:ph type="title"/>
          </p:nvPr>
        </p:nvSpPr>
        <p:spPr/>
        <p:txBody>
          <a:bodyPr/>
          <a:lstStyle/>
          <a:p>
            <a:r>
              <a:rPr lang="de-DE" dirty="0"/>
              <a:t>Fragen zur Finanzierung (2/3)</a:t>
            </a:r>
          </a:p>
        </p:txBody>
      </p:sp>
      <p:sp>
        <p:nvSpPr>
          <p:cNvPr id="3" name="Inhaltsplatzhalter 2">
            <a:extLst>
              <a:ext uri="{FF2B5EF4-FFF2-40B4-BE49-F238E27FC236}">
                <a16:creationId xmlns:a16="http://schemas.microsoft.com/office/drawing/2014/main" id="{48A94928-1AE0-4ED2-AF84-3660BAA007DB}"/>
              </a:ext>
            </a:extLst>
          </p:cNvPr>
          <p:cNvSpPr>
            <a:spLocks noGrp="1"/>
          </p:cNvSpPr>
          <p:nvPr>
            <p:ph idx="1"/>
          </p:nvPr>
        </p:nvSpPr>
        <p:spPr/>
        <p:txBody>
          <a:bodyPr>
            <a:normAutofit fontScale="70000" lnSpcReduction="20000"/>
          </a:bodyPr>
          <a:lstStyle/>
          <a:p>
            <a:pPr marL="0" indent="0">
              <a:buNone/>
            </a:pPr>
            <a:r>
              <a:rPr lang="de-DE" dirty="0"/>
              <a:t>7. Aus Events nimmt der Verein Geld ein, das es ermöglicht, die strategischen Ziele besser zu erreichen</a:t>
            </a:r>
          </a:p>
          <a:p>
            <a:pPr marL="0" indent="0">
              <a:buNone/>
            </a:pPr>
            <a:r>
              <a:rPr lang="de-DE" dirty="0"/>
              <a:t>8. Einnahmen aus Sponsoring stellen bei Ausbleiben kein finanzielles Risiko dar</a:t>
            </a:r>
          </a:p>
          <a:p>
            <a:pPr marL="0" indent="0">
              <a:buNone/>
            </a:pPr>
            <a:r>
              <a:rPr lang="de-DE" dirty="0"/>
              <a:t>9. Der Verein nutzt Crowdfunding</a:t>
            </a:r>
          </a:p>
          <a:p>
            <a:pPr marL="0" indent="0">
              <a:buNone/>
            </a:pPr>
            <a:r>
              <a:rPr lang="de-DE" dirty="0"/>
              <a:t>10. Der Verein schöpft öffentliche Gelder voll aus</a:t>
            </a:r>
          </a:p>
          <a:p>
            <a:pPr marL="0" indent="0">
              <a:buNone/>
            </a:pPr>
            <a:r>
              <a:rPr lang="de-DE" dirty="0"/>
              <a:t>11. Der Verein hat eine Person, die sich um das Aufspüren und Beantragen von Fördermitteln kümmert</a:t>
            </a:r>
          </a:p>
          <a:p>
            <a:pPr marL="0" indent="0">
              <a:buNone/>
            </a:pPr>
            <a:r>
              <a:rPr lang="de-DE" dirty="0"/>
              <a:t>12. Der Verein hat ein Buchhaltungssystem, das den gestellten Anforderungen gerecht wird</a:t>
            </a:r>
          </a:p>
          <a:p>
            <a:pPr marL="0" indent="0">
              <a:buNone/>
            </a:pPr>
            <a:r>
              <a:rPr lang="de-DE" dirty="0"/>
              <a:t>13. Der Verein ist sich bewusst und kennt die Regeln, ob keine, eine limitierte oder ordentliche Revision durchgeführt werden muss</a:t>
            </a:r>
          </a:p>
          <a:p>
            <a:pPr marL="0" indent="0">
              <a:buNone/>
            </a:pPr>
            <a:r>
              <a:rPr lang="de-DE" dirty="0"/>
              <a:t>14. Der Verein kennt die Handhabung und Regelungen der Mehrwertsteuer sowie der Sozialversicherungen und befolgt diese</a:t>
            </a:r>
          </a:p>
          <a:p>
            <a:endParaRPr lang="de-DE" dirty="0"/>
          </a:p>
          <a:p>
            <a:endParaRPr lang="de-DE" dirty="0"/>
          </a:p>
        </p:txBody>
      </p:sp>
    </p:spTree>
    <p:extLst>
      <p:ext uri="{BB962C8B-B14F-4D97-AF65-F5344CB8AC3E}">
        <p14:creationId xmlns:p14="http://schemas.microsoft.com/office/powerpoint/2010/main" val="2705615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11FDC-510A-1D51-4847-E18809D73545}"/>
              </a:ext>
            </a:extLst>
          </p:cNvPr>
          <p:cNvSpPr>
            <a:spLocks noGrp="1"/>
          </p:cNvSpPr>
          <p:nvPr>
            <p:ph type="title"/>
          </p:nvPr>
        </p:nvSpPr>
        <p:spPr/>
        <p:txBody>
          <a:bodyPr/>
          <a:lstStyle/>
          <a:p>
            <a:r>
              <a:rPr lang="de-DE" dirty="0"/>
              <a:t>Fragen zur Finanzierung (3/3)</a:t>
            </a:r>
          </a:p>
        </p:txBody>
      </p:sp>
      <p:sp>
        <p:nvSpPr>
          <p:cNvPr id="3" name="Inhaltsplatzhalter 2">
            <a:extLst>
              <a:ext uri="{FF2B5EF4-FFF2-40B4-BE49-F238E27FC236}">
                <a16:creationId xmlns:a16="http://schemas.microsoft.com/office/drawing/2014/main" id="{CF4AFFDC-DED4-2A58-E8D3-20B3499F4F6B}"/>
              </a:ext>
            </a:extLst>
          </p:cNvPr>
          <p:cNvSpPr>
            <a:spLocks noGrp="1"/>
          </p:cNvSpPr>
          <p:nvPr>
            <p:ph idx="1"/>
          </p:nvPr>
        </p:nvSpPr>
        <p:spPr/>
        <p:txBody>
          <a:bodyPr>
            <a:normAutofit fontScale="70000" lnSpcReduction="20000"/>
          </a:bodyPr>
          <a:lstStyle/>
          <a:p>
            <a:pPr marL="0" indent="0">
              <a:buNone/>
            </a:pPr>
            <a:r>
              <a:rPr lang="de-DE" dirty="0"/>
              <a:t>15. Der Haushalt wird auf der Mitgliederversammlung vorgestellt und abgenommen</a:t>
            </a:r>
          </a:p>
          <a:p>
            <a:pPr marL="0" indent="0">
              <a:buNone/>
            </a:pPr>
            <a:r>
              <a:rPr lang="de-DE" dirty="0"/>
              <a:t>16. Der Verein ist ausreichend versichert. Dies gilt für Immobilien, Güter, Infrastruktur, Boote, Haftpflicht, </a:t>
            </a:r>
            <a:r>
              <a:rPr lang="de-DE" dirty="0" err="1"/>
              <a:t>Lohnempfänger:innen</a:t>
            </a:r>
            <a:endParaRPr lang="de-DE" dirty="0"/>
          </a:p>
          <a:p>
            <a:pPr marL="0" indent="0">
              <a:buNone/>
            </a:pPr>
            <a:r>
              <a:rPr lang="de-DE" dirty="0"/>
              <a:t>17. Der Verein verfügt über eine Sponsoringmappe und ein Sponsoringkonzept, das die verschiedenen Sponsoringpakete enthält (Preis, Gegenleistung, Verkaufsunterlagen, Verkaufsprozess …)</a:t>
            </a:r>
          </a:p>
          <a:p>
            <a:pPr marL="0" indent="0">
              <a:buNone/>
            </a:pPr>
            <a:r>
              <a:rPr lang="de-DE" dirty="0"/>
              <a:t>18. Von Sponsoren und Partnern nimmt der Verein Geld ein</a:t>
            </a:r>
          </a:p>
          <a:p>
            <a:pPr marL="0" indent="0">
              <a:buNone/>
            </a:pPr>
            <a:r>
              <a:rPr lang="de-DE" dirty="0"/>
              <a:t>19. Der Verein macht darauf aufmerksam, welchen Nutzen Fundraising hat und bewirbt das Thema regelmäßig</a:t>
            </a:r>
          </a:p>
          <a:p>
            <a:pPr marL="0" indent="0">
              <a:buNone/>
            </a:pPr>
            <a:r>
              <a:rPr lang="de-DE" dirty="0"/>
              <a:t>20. Der Verein wirbt um Spenden und ist transparent hinsichtlich ihrer Verwendung</a:t>
            </a:r>
          </a:p>
          <a:p>
            <a:pPr marL="0" indent="0">
              <a:buNone/>
            </a:pPr>
            <a:r>
              <a:rPr lang="de-DE" dirty="0"/>
              <a:t>21. Die Mitglieder unterstützen durch Geldspenden, Vermächtnisse, Sachspenden …</a:t>
            </a:r>
          </a:p>
          <a:p>
            <a:pPr marL="0" indent="0">
              <a:buNone/>
            </a:pPr>
            <a:r>
              <a:rPr lang="de-DE" dirty="0"/>
              <a:t>22. Die Mitglieder unterstützen durch proaktive Vermittlung von Angeboten des Vereins (Wirtschaftsbetriebe)</a:t>
            </a:r>
          </a:p>
          <a:p>
            <a:endParaRPr lang="de-DE" dirty="0"/>
          </a:p>
          <a:p>
            <a:endParaRPr lang="de-DE" dirty="0"/>
          </a:p>
        </p:txBody>
      </p:sp>
    </p:spTree>
    <p:extLst>
      <p:ext uri="{BB962C8B-B14F-4D97-AF65-F5344CB8AC3E}">
        <p14:creationId xmlns:p14="http://schemas.microsoft.com/office/powerpoint/2010/main" val="124303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7ACD311-3D40-FBC0-F270-D0D4CF24F850}"/>
              </a:ext>
            </a:extLst>
          </p:cNvPr>
          <p:cNvSpPr>
            <a:spLocks noGrp="1"/>
          </p:cNvSpPr>
          <p:nvPr>
            <p:ph type="title"/>
          </p:nvPr>
        </p:nvSpPr>
        <p:spPr/>
        <p:txBody>
          <a:bodyPr/>
          <a:lstStyle/>
          <a:p>
            <a:r>
              <a:rPr lang="de-DE" dirty="0"/>
              <a:t>Management des Sportbetriebs</a:t>
            </a:r>
          </a:p>
        </p:txBody>
      </p:sp>
      <p:sp>
        <p:nvSpPr>
          <p:cNvPr id="6" name="Textplatzhalter 5">
            <a:extLst>
              <a:ext uri="{FF2B5EF4-FFF2-40B4-BE49-F238E27FC236}">
                <a16:creationId xmlns:a16="http://schemas.microsoft.com/office/drawing/2014/main" id="{19893D24-9F4C-BF40-4F0E-0F808097496A}"/>
              </a:ext>
            </a:extLst>
          </p:cNvPr>
          <p:cNvSpPr>
            <a:spLocks noGrp="1"/>
          </p:cNvSpPr>
          <p:nvPr>
            <p:ph type="body" idx="1"/>
          </p:nvPr>
        </p:nvSpPr>
        <p:spPr/>
        <p:txBody>
          <a:bodyPr/>
          <a:lstStyle/>
          <a:p>
            <a:r>
              <a:rPr lang="de-DE" dirty="0"/>
              <a:t>Handlungsfeld 5</a:t>
            </a:r>
          </a:p>
        </p:txBody>
      </p:sp>
    </p:spTree>
    <p:extLst>
      <p:ext uri="{BB962C8B-B14F-4D97-AF65-F5344CB8AC3E}">
        <p14:creationId xmlns:p14="http://schemas.microsoft.com/office/powerpoint/2010/main" val="219448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5AD444D-D896-8056-DE3F-5EF8B738A8F6}"/>
              </a:ext>
            </a:extLst>
          </p:cNvPr>
          <p:cNvSpPr>
            <a:spLocks noGrp="1"/>
          </p:cNvSpPr>
          <p:nvPr>
            <p:ph type="title"/>
          </p:nvPr>
        </p:nvSpPr>
        <p:spPr/>
        <p:txBody>
          <a:bodyPr>
            <a:normAutofit fontScale="90000"/>
          </a:bodyPr>
          <a:lstStyle/>
          <a:p>
            <a:r>
              <a:rPr lang="de-DE" dirty="0"/>
              <a:t>Alles, außer dem eigentlichen Training</a:t>
            </a:r>
          </a:p>
        </p:txBody>
      </p:sp>
      <p:sp>
        <p:nvSpPr>
          <p:cNvPr id="6" name="Inhaltsplatzhalter 5">
            <a:extLst>
              <a:ext uri="{FF2B5EF4-FFF2-40B4-BE49-F238E27FC236}">
                <a16:creationId xmlns:a16="http://schemas.microsoft.com/office/drawing/2014/main" id="{877E069A-01DD-3370-DCD1-0C128FA7D500}"/>
              </a:ext>
            </a:extLst>
          </p:cNvPr>
          <p:cNvSpPr>
            <a:spLocks noGrp="1"/>
          </p:cNvSpPr>
          <p:nvPr>
            <p:ph idx="1"/>
          </p:nvPr>
        </p:nvSpPr>
        <p:spPr/>
        <p:txBody>
          <a:bodyPr>
            <a:normAutofit fontScale="92500" lnSpcReduction="10000"/>
          </a:bodyPr>
          <a:lstStyle/>
          <a:p>
            <a:r>
              <a:rPr lang="de-DE" dirty="0"/>
              <a:t>Konzepte zur Gewinnung, Ausbildung, Betreuung und Bindung aller Alters- und Leistungsklassen (inkl. Schulrudern)</a:t>
            </a:r>
          </a:p>
          <a:p>
            <a:r>
              <a:rPr lang="de-DE" dirty="0"/>
              <a:t>Funktionale Rollen im Ruderbetrieb</a:t>
            </a:r>
          </a:p>
          <a:p>
            <a:r>
              <a:rPr lang="de-DE" dirty="0"/>
              <a:t>Managementtools zur Unterstützung von </a:t>
            </a:r>
            <a:r>
              <a:rPr lang="de-DE" dirty="0" err="1"/>
              <a:t>Trainer:innen</a:t>
            </a:r>
            <a:r>
              <a:rPr lang="de-DE" dirty="0"/>
              <a:t> und </a:t>
            </a:r>
            <a:r>
              <a:rPr lang="de-DE" dirty="0" err="1"/>
              <a:t>Übungsleiter:innen</a:t>
            </a:r>
            <a:endParaRPr lang="de-DE" dirty="0"/>
          </a:p>
          <a:p>
            <a:r>
              <a:rPr lang="de-DE" dirty="0"/>
              <a:t>Bootsparkmanagement</a:t>
            </a:r>
          </a:p>
          <a:p>
            <a:r>
              <a:rPr lang="de-DE" dirty="0"/>
              <a:t>Fahrzeugmanagement</a:t>
            </a:r>
          </a:p>
          <a:p>
            <a:r>
              <a:rPr lang="de-DE" dirty="0"/>
              <a:t>Kooperationen </a:t>
            </a:r>
          </a:p>
          <a:p>
            <a:r>
              <a:rPr lang="de-DE" dirty="0"/>
              <a:t>Konzept zum </a:t>
            </a:r>
            <a:r>
              <a:rPr lang="de-DE"/>
              <a:t>Umgang mit Übernachtungsgästen</a:t>
            </a:r>
            <a:endParaRPr lang="de-DE" dirty="0"/>
          </a:p>
        </p:txBody>
      </p:sp>
    </p:spTree>
    <p:extLst>
      <p:ext uri="{BB962C8B-B14F-4D97-AF65-F5344CB8AC3E}">
        <p14:creationId xmlns:p14="http://schemas.microsoft.com/office/powerpoint/2010/main" val="1853282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E0CFDA-2A1A-7E32-095F-892EFB248AEE}"/>
              </a:ext>
            </a:extLst>
          </p:cNvPr>
          <p:cNvSpPr>
            <a:spLocks noGrp="1"/>
          </p:cNvSpPr>
          <p:nvPr>
            <p:ph type="title"/>
          </p:nvPr>
        </p:nvSpPr>
        <p:spPr/>
        <p:txBody>
          <a:bodyPr>
            <a:normAutofit fontScale="90000"/>
          </a:bodyPr>
          <a:lstStyle/>
          <a:p>
            <a:r>
              <a:rPr lang="de-DE" dirty="0"/>
              <a:t>Fragen zum Management des Sportbetriebs (1/3)</a:t>
            </a:r>
          </a:p>
        </p:txBody>
      </p:sp>
      <p:sp>
        <p:nvSpPr>
          <p:cNvPr id="3" name="Inhaltsplatzhalter 2">
            <a:extLst>
              <a:ext uri="{FF2B5EF4-FFF2-40B4-BE49-F238E27FC236}">
                <a16:creationId xmlns:a16="http://schemas.microsoft.com/office/drawing/2014/main" id="{1F4AE13C-7AB0-42EE-0ADD-2E06102B4837}"/>
              </a:ext>
            </a:extLst>
          </p:cNvPr>
          <p:cNvSpPr>
            <a:spLocks noGrp="1"/>
          </p:cNvSpPr>
          <p:nvPr>
            <p:ph idx="1"/>
          </p:nvPr>
        </p:nvSpPr>
        <p:spPr/>
        <p:txBody>
          <a:bodyPr>
            <a:normAutofit fontScale="62500" lnSpcReduction="20000"/>
          </a:bodyPr>
          <a:lstStyle/>
          <a:p>
            <a:pPr marL="0" indent="0">
              <a:buNone/>
            </a:pPr>
            <a:r>
              <a:rPr lang="de-DE" dirty="0"/>
              <a:t>1. Der Verein stellt sicher, dass sein sportliches Angebot für Kinder, Jugendliche und Erwachsene öffentlich bekannt ist</a:t>
            </a:r>
          </a:p>
          <a:p>
            <a:pPr marL="0" indent="0">
              <a:buNone/>
            </a:pPr>
            <a:r>
              <a:rPr lang="de-DE" dirty="0"/>
              <a:t>2. Der Verein geht aktiv auf definierte Zielgruppen zu</a:t>
            </a:r>
          </a:p>
          <a:p>
            <a:pPr marL="0" indent="0">
              <a:buNone/>
            </a:pPr>
            <a:r>
              <a:rPr lang="de-DE" dirty="0"/>
              <a:t>3. Der Verein hat eine Person, die für ausgewählte Zielgruppen zuständig ist</a:t>
            </a:r>
          </a:p>
          <a:p>
            <a:pPr marL="0" indent="0">
              <a:buNone/>
            </a:pPr>
            <a:r>
              <a:rPr lang="de-DE" dirty="0"/>
              <a:t>… für das Schulrudern</a:t>
            </a:r>
          </a:p>
          <a:p>
            <a:pPr marL="0" indent="0">
              <a:buNone/>
            </a:pPr>
            <a:r>
              <a:rPr lang="de-DE" dirty="0"/>
              <a:t>… für den Kindersport</a:t>
            </a:r>
          </a:p>
          <a:p>
            <a:pPr marL="0" indent="0">
              <a:buNone/>
            </a:pPr>
            <a:r>
              <a:rPr lang="de-DE" dirty="0"/>
              <a:t>… für den Leistungssport </a:t>
            </a:r>
          </a:p>
          <a:p>
            <a:pPr marL="0" indent="0">
              <a:buNone/>
            </a:pPr>
            <a:r>
              <a:rPr lang="de-DE" dirty="0"/>
              <a:t>… für den Breitensport </a:t>
            </a:r>
          </a:p>
          <a:p>
            <a:pPr marL="0" indent="0">
              <a:buNone/>
            </a:pPr>
            <a:r>
              <a:rPr lang="de-DE" dirty="0"/>
              <a:t>… für den ambitionierten Freizeitsport </a:t>
            </a:r>
          </a:p>
          <a:p>
            <a:pPr marL="0" indent="0">
              <a:buNone/>
            </a:pPr>
            <a:r>
              <a:rPr lang="de-DE" dirty="0"/>
              <a:t>… für das Wanderrudern</a:t>
            </a:r>
          </a:p>
          <a:p>
            <a:pPr marL="0" indent="0">
              <a:buNone/>
            </a:pPr>
            <a:r>
              <a:rPr lang="de-DE" dirty="0"/>
              <a:t>… für den inklusiven Sport</a:t>
            </a:r>
          </a:p>
          <a:p>
            <a:pPr marL="0" indent="0">
              <a:buNone/>
            </a:pPr>
            <a:r>
              <a:rPr lang="de-DE" dirty="0"/>
              <a:t>4. Der Verein hat eine Person, die sich um </a:t>
            </a:r>
            <a:r>
              <a:rPr lang="de-DE" dirty="0" err="1"/>
              <a:t>Ausbilder:innen</a:t>
            </a:r>
            <a:r>
              <a:rPr lang="de-DE" dirty="0"/>
              <a:t> und </a:t>
            </a:r>
            <a:r>
              <a:rPr lang="de-DE" dirty="0" err="1"/>
              <a:t>Trainer:innen</a:t>
            </a:r>
            <a:r>
              <a:rPr lang="de-DE" dirty="0"/>
              <a:t> kümmert</a:t>
            </a:r>
          </a:p>
          <a:p>
            <a:endParaRPr lang="de-DE" dirty="0"/>
          </a:p>
          <a:p>
            <a:endParaRPr lang="de-DE" dirty="0"/>
          </a:p>
        </p:txBody>
      </p:sp>
    </p:spTree>
    <p:extLst>
      <p:ext uri="{BB962C8B-B14F-4D97-AF65-F5344CB8AC3E}">
        <p14:creationId xmlns:p14="http://schemas.microsoft.com/office/powerpoint/2010/main" val="1670132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7D1EB14-10FE-B4BA-3AED-01AF1C64BFAF}"/>
              </a:ext>
            </a:extLst>
          </p:cNvPr>
          <p:cNvSpPr>
            <a:spLocks noGrp="1"/>
          </p:cNvSpPr>
          <p:nvPr>
            <p:ph type="title"/>
          </p:nvPr>
        </p:nvSpPr>
        <p:spPr/>
        <p:txBody>
          <a:bodyPr>
            <a:normAutofit/>
          </a:bodyPr>
          <a:lstStyle/>
          <a:p>
            <a:r>
              <a:rPr lang="de-DE" dirty="0"/>
              <a:t>Der Nutzen der Vereinsmatrix</a:t>
            </a:r>
          </a:p>
        </p:txBody>
      </p:sp>
      <p:sp>
        <p:nvSpPr>
          <p:cNvPr id="6" name="Inhaltsplatzhalter 5">
            <a:extLst>
              <a:ext uri="{FF2B5EF4-FFF2-40B4-BE49-F238E27FC236}">
                <a16:creationId xmlns:a16="http://schemas.microsoft.com/office/drawing/2014/main" id="{508962EE-8A89-E395-3081-E6C8502E5E98}"/>
              </a:ext>
            </a:extLst>
          </p:cNvPr>
          <p:cNvSpPr>
            <a:spLocks noGrp="1"/>
          </p:cNvSpPr>
          <p:nvPr>
            <p:ph idx="1"/>
          </p:nvPr>
        </p:nvSpPr>
        <p:spPr/>
        <p:txBody>
          <a:bodyPr/>
          <a:lstStyle/>
          <a:p>
            <a:r>
              <a:rPr lang="de-DE" dirty="0"/>
              <a:t>Ehrenamtliche Zeit wird gespart, weil die wichtigsten Handlungsfelder auf einen Blick erkennbar sind</a:t>
            </a:r>
          </a:p>
          <a:p>
            <a:r>
              <a:rPr lang="de-DE" dirty="0"/>
              <a:t>Die Gewichtung von Aufgaben geht schnell und erlaubt einen sinnvollen Ressourceneinsatz</a:t>
            </a:r>
          </a:p>
          <a:p>
            <a:r>
              <a:rPr lang="de-DE" dirty="0"/>
              <a:t>Die Matrix bietet eine gute Struktur, um im Vorstand und mit der Mitgliedschaft über wichtige Themen im Rahmen des Vereinsmanagements zu sprechen</a:t>
            </a:r>
          </a:p>
          <a:p>
            <a:r>
              <a:rPr lang="de-DE" dirty="0"/>
              <a:t>Inspiration neue Themen anzugehen</a:t>
            </a:r>
          </a:p>
        </p:txBody>
      </p:sp>
    </p:spTree>
    <p:extLst>
      <p:ext uri="{BB962C8B-B14F-4D97-AF65-F5344CB8AC3E}">
        <p14:creationId xmlns:p14="http://schemas.microsoft.com/office/powerpoint/2010/main" val="15511977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3D4D5-4FD3-645E-C9FB-1BEEE541D441}"/>
              </a:ext>
            </a:extLst>
          </p:cNvPr>
          <p:cNvSpPr>
            <a:spLocks noGrp="1"/>
          </p:cNvSpPr>
          <p:nvPr>
            <p:ph type="title"/>
          </p:nvPr>
        </p:nvSpPr>
        <p:spPr/>
        <p:txBody>
          <a:bodyPr>
            <a:normAutofit fontScale="90000"/>
          </a:bodyPr>
          <a:lstStyle/>
          <a:p>
            <a:r>
              <a:rPr lang="de-DE" dirty="0"/>
              <a:t>Fragen zum Management des Sportbetriebs (2/3)</a:t>
            </a:r>
          </a:p>
        </p:txBody>
      </p:sp>
      <p:sp>
        <p:nvSpPr>
          <p:cNvPr id="3" name="Inhaltsplatzhalter 2">
            <a:extLst>
              <a:ext uri="{FF2B5EF4-FFF2-40B4-BE49-F238E27FC236}">
                <a16:creationId xmlns:a16="http://schemas.microsoft.com/office/drawing/2014/main" id="{54FAA588-0ABD-8323-A467-EB3234130AFC}"/>
              </a:ext>
            </a:extLst>
          </p:cNvPr>
          <p:cNvSpPr>
            <a:spLocks noGrp="1"/>
          </p:cNvSpPr>
          <p:nvPr>
            <p:ph idx="1"/>
          </p:nvPr>
        </p:nvSpPr>
        <p:spPr/>
        <p:txBody>
          <a:bodyPr>
            <a:normAutofit fontScale="85000" lnSpcReduction="20000"/>
          </a:bodyPr>
          <a:lstStyle/>
          <a:p>
            <a:pPr marL="0" indent="0">
              <a:buNone/>
            </a:pPr>
            <a:r>
              <a:rPr lang="de-DE" dirty="0"/>
              <a:t>5. Alle </a:t>
            </a:r>
            <a:r>
              <a:rPr lang="de-DE" dirty="0" err="1"/>
              <a:t>Trainer:innen</a:t>
            </a:r>
            <a:r>
              <a:rPr lang="de-DE" dirty="0"/>
              <a:t> und </a:t>
            </a:r>
            <a:r>
              <a:rPr lang="de-DE" dirty="0" err="1"/>
              <a:t>Ausbilder:innen</a:t>
            </a:r>
            <a:r>
              <a:rPr lang="de-DE" dirty="0"/>
              <a:t> haben gültige Lizenzen</a:t>
            </a:r>
          </a:p>
          <a:p>
            <a:pPr marL="0" indent="0">
              <a:buNone/>
            </a:pPr>
            <a:r>
              <a:rPr lang="de-DE" dirty="0"/>
              <a:t>6. Der Verein hat Ausbildungskonzepte für alle Leistungsgruppen (Kinder, Jugendliche, Leistungssport, Masters, ambitionierter Breitensport, Breitensport, Wanderrudern)</a:t>
            </a:r>
          </a:p>
          <a:p>
            <a:pPr marL="0" indent="0">
              <a:buNone/>
            </a:pPr>
            <a:r>
              <a:rPr lang="de-DE" dirty="0"/>
              <a:t>7. Der Verein meldet seine Resultate/Ruderkilometer etc. fristgerecht</a:t>
            </a:r>
          </a:p>
          <a:p>
            <a:pPr marL="0" indent="0">
              <a:buNone/>
            </a:pPr>
            <a:r>
              <a:rPr lang="de-DE" dirty="0"/>
              <a:t>8. Alle Formulare und Prozesse zur Abwicklung von Regattateilnahmen sind digitalisiert</a:t>
            </a:r>
          </a:p>
          <a:p>
            <a:pPr marL="0" indent="0">
              <a:buNone/>
            </a:pPr>
            <a:r>
              <a:rPr lang="de-DE" dirty="0"/>
              <a:t>9. Alle Trainingspläne sind digitalisiert</a:t>
            </a:r>
          </a:p>
          <a:p>
            <a:pPr marL="0" indent="0">
              <a:buNone/>
            </a:pPr>
            <a:r>
              <a:rPr lang="de-DE" dirty="0"/>
              <a:t>10. Ein elektronisches Fahrtenbuch wird geführt</a:t>
            </a:r>
          </a:p>
          <a:p>
            <a:pPr marL="0" indent="0">
              <a:buNone/>
            </a:pPr>
            <a:r>
              <a:rPr lang="de-DE" dirty="0"/>
              <a:t>11. Eine Prozesskette zum Absenken und Heraufziehen von Pritschen ist organisiert</a:t>
            </a:r>
          </a:p>
          <a:p>
            <a:pPr marL="0" indent="0">
              <a:buNone/>
            </a:pPr>
            <a:r>
              <a:rPr lang="de-DE" dirty="0"/>
              <a:t>12. Eine Prozesskette zur Sicherung der Anlagen im Falle von Hochwasser ist organisiert</a:t>
            </a:r>
          </a:p>
          <a:p>
            <a:endParaRPr lang="de-DE" dirty="0"/>
          </a:p>
          <a:p>
            <a:endParaRPr lang="de-DE" dirty="0"/>
          </a:p>
        </p:txBody>
      </p:sp>
    </p:spTree>
    <p:extLst>
      <p:ext uri="{BB962C8B-B14F-4D97-AF65-F5344CB8AC3E}">
        <p14:creationId xmlns:p14="http://schemas.microsoft.com/office/powerpoint/2010/main" val="990997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F8BC82-DD34-121F-197B-A0577833180E}"/>
              </a:ext>
            </a:extLst>
          </p:cNvPr>
          <p:cNvSpPr>
            <a:spLocks noGrp="1"/>
          </p:cNvSpPr>
          <p:nvPr>
            <p:ph type="title"/>
          </p:nvPr>
        </p:nvSpPr>
        <p:spPr/>
        <p:txBody>
          <a:bodyPr>
            <a:normAutofit fontScale="90000"/>
          </a:bodyPr>
          <a:lstStyle/>
          <a:p>
            <a:r>
              <a:rPr lang="de-DE" dirty="0"/>
              <a:t>Fragen zum Management des Sportbetriebs (3/3)</a:t>
            </a:r>
          </a:p>
        </p:txBody>
      </p:sp>
      <p:sp>
        <p:nvSpPr>
          <p:cNvPr id="3" name="Inhaltsplatzhalter 2">
            <a:extLst>
              <a:ext uri="{FF2B5EF4-FFF2-40B4-BE49-F238E27FC236}">
                <a16:creationId xmlns:a16="http://schemas.microsoft.com/office/drawing/2014/main" id="{0EAE0B32-9F6F-0B1D-0F04-3850C8E6C50F}"/>
              </a:ext>
            </a:extLst>
          </p:cNvPr>
          <p:cNvSpPr>
            <a:spLocks noGrp="1"/>
          </p:cNvSpPr>
          <p:nvPr>
            <p:ph idx="1"/>
          </p:nvPr>
        </p:nvSpPr>
        <p:spPr/>
        <p:txBody>
          <a:bodyPr>
            <a:normAutofit fontScale="77500" lnSpcReduction="20000"/>
          </a:bodyPr>
          <a:lstStyle/>
          <a:p>
            <a:pPr marL="0" indent="0">
              <a:buNone/>
            </a:pPr>
            <a:r>
              <a:rPr lang="de-DE" dirty="0"/>
              <a:t>13. Der Verein betreibt ein Bootspark-Management, das allen Leistungsgruppen gemäß der Vereinsvision gerecht wird</a:t>
            </a:r>
          </a:p>
          <a:p>
            <a:pPr marL="0" indent="0">
              <a:buNone/>
            </a:pPr>
            <a:r>
              <a:rPr lang="de-DE" dirty="0"/>
              <a:t>14. Der Verein entlastet die </a:t>
            </a:r>
            <a:r>
              <a:rPr lang="de-DE" dirty="0" err="1"/>
              <a:t>Trainer:innen</a:t>
            </a:r>
            <a:r>
              <a:rPr lang="de-DE" dirty="0"/>
              <a:t> von administrativen und organisatorischen Aufgaben</a:t>
            </a:r>
          </a:p>
          <a:p>
            <a:pPr marL="0" indent="0">
              <a:buNone/>
            </a:pPr>
            <a:r>
              <a:rPr lang="de-DE" dirty="0"/>
              <a:t>15. Der Verein organisiert Trainingslager für ausgewählte Zielgruppen</a:t>
            </a:r>
          </a:p>
          <a:p>
            <a:pPr marL="0" indent="0">
              <a:buNone/>
            </a:pPr>
            <a:r>
              <a:rPr lang="de-DE" dirty="0"/>
              <a:t>16. Der Verein organisiert interne </a:t>
            </a:r>
            <a:r>
              <a:rPr lang="de-DE" dirty="0" err="1"/>
              <a:t>Trainer:innen</a:t>
            </a:r>
            <a:r>
              <a:rPr lang="de-DE" dirty="0"/>
              <a:t>- und </a:t>
            </a:r>
            <a:r>
              <a:rPr lang="de-DE" dirty="0" err="1"/>
              <a:t>Ausbilder:innenausbildungen</a:t>
            </a:r>
            <a:endParaRPr lang="de-DE" dirty="0"/>
          </a:p>
          <a:p>
            <a:pPr marL="0" indent="0">
              <a:buNone/>
            </a:pPr>
            <a:r>
              <a:rPr lang="de-DE" dirty="0"/>
              <a:t>17. </a:t>
            </a:r>
            <a:r>
              <a:rPr lang="de-DE" dirty="0" err="1"/>
              <a:t>Athlet:innen</a:t>
            </a:r>
            <a:r>
              <a:rPr lang="de-DE" dirty="0"/>
              <a:t> helfen regelmäßig beim Kindertraining</a:t>
            </a:r>
          </a:p>
          <a:p>
            <a:pPr marL="0" indent="0">
              <a:buNone/>
            </a:pPr>
            <a:r>
              <a:rPr lang="de-DE" dirty="0"/>
              <a:t>18. Der Verein wirbt für die Ausbildung zur </a:t>
            </a:r>
            <a:r>
              <a:rPr lang="de-DE" dirty="0" err="1"/>
              <a:t>Wettkampfrichter:in</a:t>
            </a:r>
            <a:endParaRPr lang="de-DE" dirty="0"/>
          </a:p>
          <a:p>
            <a:pPr marL="0" indent="0">
              <a:buNone/>
            </a:pPr>
            <a:r>
              <a:rPr lang="de-DE" dirty="0"/>
              <a:t>19. Der Verein arbeitet mit anderen Vereinen zusammen, um Arbeitsbelastungen und Kosten zu minimieren</a:t>
            </a:r>
          </a:p>
          <a:p>
            <a:pPr marL="0" indent="0">
              <a:buNone/>
            </a:pPr>
            <a:r>
              <a:rPr lang="de-DE" dirty="0"/>
              <a:t>20. Der Verein kooperiert mit der Stadt</a:t>
            </a:r>
          </a:p>
          <a:p>
            <a:endParaRPr lang="de-DE" dirty="0"/>
          </a:p>
          <a:p>
            <a:endParaRPr lang="de-DE" dirty="0"/>
          </a:p>
        </p:txBody>
      </p:sp>
    </p:spTree>
    <p:extLst>
      <p:ext uri="{BB962C8B-B14F-4D97-AF65-F5344CB8AC3E}">
        <p14:creationId xmlns:p14="http://schemas.microsoft.com/office/powerpoint/2010/main" val="2664473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6FC766C-338B-21F8-6737-BAC2EB13BC78}"/>
              </a:ext>
            </a:extLst>
          </p:cNvPr>
          <p:cNvSpPr>
            <a:spLocks noGrp="1"/>
          </p:cNvSpPr>
          <p:nvPr>
            <p:ph type="title"/>
          </p:nvPr>
        </p:nvSpPr>
        <p:spPr/>
        <p:txBody>
          <a:bodyPr/>
          <a:lstStyle/>
          <a:p>
            <a:r>
              <a:rPr lang="de-DE" dirty="0"/>
              <a:t>Spirit </a:t>
            </a:r>
            <a:r>
              <a:rPr lang="de-DE" dirty="0" err="1"/>
              <a:t>of</a:t>
            </a:r>
            <a:r>
              <a:rPr lang="de-DE" dirty="0"/>
              <a:t> Rowing</a:t>
            </a:r>
          </a:p>
        </p:txBody>
      </p:sp>
      <p:sp>
        <p:nvSpPr>
          <p:cNvPr id="6" name="Textplatzhalter 5">
            <a:extLst>
              <a:ext uri="{FF2B5EF4-FFF2-40B4-BE49-F238E27FC236}">
                <a16:creationId xmlns:a16="http://schemas.microsoft.com/office/drawing/2014/main" id="{5AB99A74-322B-8A8A-545B-22D58F215D94}"/>
              </a:ext>
            </a:extLst>
          </p:cNvPr>
          <p:cNvSpPr>
            <a:spLocks noGrp="1"/>
          </p:cNvSpPr>
          <p:nvPr>
            <p:ph type="body" idx="1"/>
          </p:nvPr>
        </p:nvSpPr>
        <p:spPr/>
        <p:txBody>
          <a:bodyPr/>
          <a:lstStyle/>
          <a:p>
            <a:r>
              <a:rPr lang="de-DE" dirty="0"/>
              <a:t>Handlungsfeld 6</a:t>
            </a:r>
          </a:p>
        </p:txBody>
      </p:sp>
    </p:spTree>
    <p:extLst>
      <p:ext uri="{BB962C8B-B14F-4D97-AF65-F5344CB8AC3E}">
        <p14:creationId xmlns:p14="http://schemas.microsoft.com/office/powerpoint/2010/main" val="535209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899A9E4-8E19-E6F0-36C8-4236268CFDD1}"/>
              </a:ext>
            </a:extLst>
          </p:cNvPr>
          <p:cNvSpPr>
            <a:spLocks noGrp="1"/>
          </p:cNvSpPr>
          <p:nvPr>
            <p:ph type="title"/>
          </p:nvPr>
        </p:nvSpPr>
        <p:spPr/>
        <p:txBody>
          <a:bodyPr/>
          <a:lstStyle/>
          <a:p>
            <a:r>
              <a:rPr lang="de-DE" dirty="0"/>
              <a:t>Rudern ist ein fairer Sport</a:t>
            </a:r>
          </a:p>
        </p:txBody>
      </p:sp>
      <p:sp>
        <p:nvSpPr>
          <p:cNvPr id="6" name="Inhaltsplatzhalter 5">
            <a:extLst>
              <a:ext uri="{FF2B5EF4-FFF2-40B4-BE49-F238E27FC236}">
                <a16:creationId xmlns:a16="http://schemas.microsoft.com/office/drawing/2014/main" id="{1AC52E03-CDA6-F0F9-CF07-6790DDAD113E}"/>
              </a:ext>
            </a:extLst>
          </p:cNvPr>
          <p:cNvSpPr>
            <a:spLocks noGrp="1"/>
          </p:cNvSpPr>
          <p:nvPr>
            <p:ph idx="1"/>
          </p:nvPr>
        </p:nvSpPr>
        <p:spPr/>
        <p:txBody>
          <a:bodyPr/>
          <a:lstStyle/>
          <a:p>
            <a:r>
              <a:rPr lang="de-DE" dirty="0"/>
              <a:t>Ethik und </a:t>
            </a:r>
            <a:r>
              <a:rPr lang="de-DE" dirty="0" err="1"/>
              <a:t>Good</a:t>
            </a:r>
            <a:r>
              <a:rPr lang="de-DE" dirty="0"/>
              <a:t> </a:t>
            </a:r>
            <a:r>
              <a:rPr lang="de-DE" dirty="0" err="1"/>
              <a:t>Governance</a:t>
            </a:r>
            <a:endParaRPr lang="de-DE" dirty="0"/>
          </a:p>
          <a:p>
            <a:r>
              <a:rPr lang="de-DE" dirty="0" err="1"/>
              <a:t>Verhaltenscodexie</a:t>
            </a:r>
            <a:r>
              <a:rPr lang="de-DE" dirty="0"/>
              <a:t> zur Regelung des Umgangs miteinander</a:t>
            </a:r>
          </a:p>
          <a:p>
            <a:r>
              <a:rPr lang="de-DE" dirty="0"/>
              <a:t>Konzepte und Maßnahmen zum Kinder- und Jugendschutz</a:t>
            </a:r>
          </a:p>
          <a:p>
            <a:r>
              <a:rPr lang="de-DE" dirty="0"/>
              <a:t>Prävention vor sexualisierter Gewalt</a:t>
            </a:r>
          </a:p>
          <a:p>
            <a:r>
              <a:rPr lang="de-DE" dirty="0"/>
              <a:t>Konzepte und Maßnahmen zur Geschlechtergerechtigkeit</a:t>
            </a:r>
          </a:p>
          <a:p>
            <a:r>
              <a:rPr lang="de-DE" dirty="0"/>
              <a:t>Konzepte und Maßnahmen zur Inklusion</a:t>
            </a:r>
          </a:p>
          <a:p>
            <a:r>
              <a:rPr lang="de-DE" dirty="0"/>
              <a:t>Konzepte und Maßnahmen zum Umweltschutz</a:t>
            </a:r>
          </a:p>
        </p:txBody>
      </p:sp>
    </p:spTree>
    <p:extLst>
      <p:ext uri="{BB962C8B-B14F-4D97-AF65-F5344CB8AC3E}">
        <p14:creationId xmlns:p14="http://schemas.microsoft.com/office/powerpoint/2010/main" val="3256931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7B3F08-5843-4C5C-6A61-DDE7BB42B22E}"/>
              </a:ext>
            </a:extLst>
          </p:cNvPr>
          <p:cNvSpPr>
            <a:spLocks noGrp="1"/>
          </p:cNvSpPr>
          <p:nvPr>
            <p:ph type="title"/>
          </p:nvPr>
        </p:nvSpPr>
        <p:spPr/>
        <p:txBody>
          <a:bodyPr/>
          <a:lstStyle/>
          <a:p>
            <a:r>
              <a:rPr lang="de-DE" dirty="0"/>
              <a:t>Fragen zu Spirit </a:t>
            </a:r>
            <a:r>
              <a:rPr lang="de-DE" dirty="0" err="1"/>
              <a:t>of</a:t>
            </a:r>
            <a:r>
              <a:rPr lang="de-DE" dirty="0"/>
              <a:t> Rowing (1/4)</a:t>
            </a:r>
          </a:p>
        </p:txBody>
      </p:sp>
      <p:sp>
        <p:nvSpPr>
          <p:cNvPr id="3" name="Inhaltsplatzhalter 2">
            <a:extLst>
              <a:ext uri="{FF2B5EF4-FFF2-40B4-BE49-F238E27FC236}">
                <a16:creationId xmlns:a16="http://schemas.microsoft.com/office/drawing/2014/main" id="{44D5AE94-0B60-C82B-0767-6095BE162C75}"/>
              </a:ext>
            </a:extLst>
          </p:cNvPr>
          <p:cNvSpPr>
            <a:spLocks noGrp="1"/>
          </p:cNvSpPr>
          <p:nvPr>
            <p:ph idx="1"/>
          </p:nvPr>
        </p:nvSpPr>
        <p:spPr/>
        <p:txBody>
          <a:bodyPr>
            <a:normAutofit fontScale="85000" lnSpcReduction="20000"/>
          </a:bodyPr>
          <a:lstStyle/>
          <a:p>
            <a:pPr marL="457200" indent="-457200">
              <a:buFont typeface="+mj-lt"/>
              <a:buAutoNum type="arabicPeriod"/>
            </a:pPr>
            <a:r>
              <a:rPr lang="de-DE" dirty="0"/>
              <a:t>Der Verein hat ein Ethikstatut in den Vereinsstatuten implementiert</a:t>
            </a:r>
          </a:p>
          <a:p>
            <a:pPr marL="457200" indent="-457200">
              <a:buFont typeface="+mj-lt"/>
              <a:buAutoNum type="arabicPeriod"/>
            </a:pPr>
            <a:r>
              <a:rPr lang="de-DE" dirty="0"/>
              <a:t>Der Verein hat </a:t>
            </a:r>
            <a:r>
              <a:rPr lang="de-DE" dirty="0" err="1"/>
              <a:t>Ehtikverantwortliche</a:t>
            </a:r>
            <a:r>
              <a:rPr lang="de-DE" dirty="0"/>
              <a:t> oder </a:t>
            </a:r>
            <a:r>
              <a:rPr lang="de-DE" dirty="0" err="1"/>
              <a:t>Ehtikrat</a:t>
            </a:r>
            <a:r>
              <a:rPr lang="de-DE" dirty="0"/>
              <a:t>, deren Kontaktdaten auf der Homepage zugänglich sind</a:t>
            </a:r>
          </a:p>
          <a:p>
            <a:pPr marL="457200" indent="-457200">
              <a:buFont typeface="+mj-lt"/>
              <a:buAutoNum type="arabicPeriod"/>
            </a:pPr>
            <a:r>
              <a:rPr lang="de-DE" dirty="0"/>
              <a:t>Der Ethikverantwortliche/Ethikrat kennt alle wichtigen Anlaufstellen und Beratungsangebote</a:t>
            </a:r>
          </a:p>
          <a:p>
            <a:pPr marL="457200" indent="-457200">
              <a:buFont typeface="+mj-lt"/>
              <a:buAutoNum type="arabicPeriod"/>
            </a:pPr>
            <a:r>
              <a:rPr lang="de-DE" dirty="0"/>
              <a:t>Das Thema Ethik (Antidoping, Ehrenkodex, Schutz vor sexueller Gewalt..) wird jährlich auf Elternabenden thematisiert</a:t>
            </a:r>
          </a:p>
          <a:p>
            <a:pPr marL="457200" indent="-457200">
              <a:buFont typeface="+mj-lt"/>
              <a:buAutoNum type="arabicPeriod"/>
            </a:pPr>
            <a:r>
              <a:rPr lang="de-DE" dirty="0"/>
              <a:t>Mitglieder, </a:t>
            </a:r>
            <a:r>
              <a:rPr lang="de-DE" dirty="0" err="1"/>
              <a:t>Trainer:innen</a:t>
            </a:r>
            <a:r>
              <a:rPr lang="de-DE" dirty="0"/>
              <a:t>, </a:t>
            </a:r>
            <a:r>
              <a:rPr lang="de-DE" dirty="0" err="1"/>
              <a:t>Ausbilder:innen</a:t>
            </a:r>
            <a:r>
              <a:rPr lang="de-DE" dirty="0"/>
              <a:t>, </a:t>
            </a:r>
            <a:r>
              <a:rPr lang="de-DE" dirty="0" err="1"/>
              <a:t>Betreuer:innen</a:t>
            </a:r>
            <a:r>
              <a:rPr lang="de-DE" dirty="0"/>
              <a:t> und </a:t>
            </a:r>
            <a:r>
              <a:rPr lang="de-DE" dirty="0" err="1"/>
              <a:t>Sportler:innen</a:t>
            </a:r>
            <a:r>
              <a:rPr lang="de-DE" dirty="0"/>
              <a:t> haben einen Ethikcodex unterschrieben und können dessen Inhalte erklären</a:t>
            </a:r>
          </a:p>
          <a:p>
            <a:pPr marL="457200" indent="-457200">
              <a:buFont typeface="+mj-lt"/>
              <a:buAutoNum type="arabicPeriod"/>
            </a:pPr>
            <a:r>
              <a:rPr lang="de-DE" dirty="0"/>
              <a:t>Es gibt </a:t>
            </a:r>
            <a:r>
              <a:rPr lang="de-DE" dirty="0" err="1"/>
              <a:t>eine:n</a:t>
            </a:r>
            <a:r>
              <a:rPr lang="de-DE" dirty="0"/>
              <a:t> </a:t>
            </a:r>
            <a:r>
              <a:rPr lang="de-DE" dirty="0" err="1"/>
              <a:t>Verantwortliche:n</a:t>
            </a:r>
            <a:r>
              <a:rPr lang="de-DE" dirty="0"/>
              <a:t> für „Kinder- und Jugendschutz“</a:t>
            </a:r>
          </a:p>
          <a:p>
            <a:endParaRPr lang="de-DE" dirty="0"/>
          </a:p>
          <a:p>
            <a:endParaRPr lang="de-DE" dirty="0"/>
          </a:p>
        </p:txBody>
      </p:sp>
    </p:spTree>
    <p:extLst>
      <p:ext uri="{BB962C8B-B14F-4D97-AF65-F5344CB8AC3E}">
        <p14:creationId xmlns:p14="http://schemas.microsoft.com/office/powerpoint/2010/main" val="18751168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D74C6D-4087-661D-BA16-557D4A58E846}"/>
              </a:ext>
            </a:extLst>
          </p:cNvPr>
          <p:cNvSpPr>
            <a:spLocks noGrp="1"/>
          </p:cNvSpPr>
          <p:nvPr>
            <p:ph type="title"/>
          </p:nvPr>
        </p:nvSpPr>
        <p:spPr/>
        <p:txBody>
          <a:bodyPr/>
          <a:lstStyle/>
          <a:p>
            <a:r>
              <a:rPr lang="de-DE" dirty="0"/>
              <a:t>Spirit </a:t>
            </a:r>
            <a:r>
              <a:rPr lang="de-DE" dirty="0" err="1"/>
              <a:t>of</a:t>
            </a:r>
            <a:r>
              <a:rPr lang="de-DE" dirty="0"/>
              <a:t> Rowing (2/4)</a:t>
            </a:r>
          </a:p>
        </p:txBody>
      </p:sp>
      <p:sp>
        <p:nvSpPr>
          <p:cNvPr id="3" name="Inhaltsplatzhalter 2">
            <a:extLst>
              <a:ext uri="{FF2B5EF4-FFF2-40B4-BE49-F238E27FC236}">
                <a16:creationId xmlns:a16="http://schemas.microsoft.com/office/drawing/2014/main" id="{20BE4A15-6B66-93B1-C226-BEA9D7F521C4}"/>
              </a:ext>
            </a:extLst>
          </p:cNvPr>
          <p:cNvSpPr>
            <a:spLocks noGrp="1"/>
          </p:cNvSpPr>
          <p:nvPr>
            <p:ph idx="1"/>
          </p:nvPr>
        </p:nvSpPr>
        <p:spPr/>
        <p:txBody>
          <a:bodyPr>
            <a:normAutofit/>
          </a:bodyPr>
          <a:lstStyle/>
          <a:p>
            <a:pPr marL="0" indent="0">
              <a:buNone/>
            </a:pPr>
            <a:r>
              <a:rPr lang="de-DE" dirty="0"/>
              <a:t>7. Alle </a:t>
            </a:r>
            <a:r>
              <a:rPr lang="de-DE" dirty="0" err="1"/>
              <a:t>Trainer:innen</a:t>
            </a:r>
            <a:r>
              <a:rPr lang="de-DE" dirty="0"/>
              <a:t>, </a:t>
            </a:r>
            <a:r>
              <a:rPr lang="de-DE" dirty="0" err="1"/>
              <a:t>Betreuer:innen</a:t>
            </a:r>
            <a:r>
              <a:rPr lang="de-DE" dirty="0"/>
              <a:t>, </a:t>
            </a:r>
            <a:r>
              <a:rPr lang="de-DE" dirty="0" err="1"/>
              <a:t>Anleiter:innen</a:t>
            </a:r>
            <a:r>
              <a:rPr lang="de-DE" dirty="0"/>
              <a:t> haben eine (Online-) Fortbildung zum Thema Kinderschutz gemacht</a:t>
            </a:r>
          </a:p>
          <a:p>
            <a:pPr marL="0" indent="0">
              <a:buNone/>
            </a:pPr>
            <a:r>
              <a:rPr lang="de-DE" dirty="0"/>
              <a:t>8. Alle Vereinsmitglieder haben eine (Online-) Fortbildung zum Thema Prävention Sexualisierte Gewalt gemacht</a:t>
            </a:r>
          </a:p>
          <a:p>
            <a:pPr marL="0" indent="0">
              <a:buNone/>
            </a:pPr>
            <a:r>
              <a:rPr lang="de-DE" dirty="0"/>
              <a:t>9. Der Verein fordert ein polizeiliches Führungszeugnis von allen, die Kinder betreuen</a:t>
            </a:r>
          </a:p>
          <a:p>
            <a:pPr marL="0" indent="0">
              <a:buNone/>
            </a:pPr>
            <a:r>
              <a:rPr lang="de-DE" dirty="0"/>
              <a:t>10. Suchtprävention und Stärkung der Lebens- und Gesundheitskompetenzförderung kommt zur Anwendung</a:t>
            </a:r>
          </a:p>
          <a:p>
            <a:endParaRPr lang="de-DE" dirty="0"/>
          </a:p>
          <a:p>
            <a:endParaRPr lang="de-DE" dirty="0"/>
          </a:p>
        </p:txBody>
      </p:sp>
    </p:spTree>
    <p:extLst>
      <p:ext uri="{BB962C8B-B14F-4D97-AF65-F5344CB8AC3E}">
        <p14:creationId xmlns:p14="http://schemas.microsoft.com/office/powerpoint/2010/main" val="292745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2D6E8A-08F3-C680-C0FC-193F059E8A6B}"/>
              </a:ext>
            </a:extLst>
          </p:cNvPr>
          <p:cNvSpPr>
            <a:spLocks noGrp="1"/>
          </p:cNvSpPr>
          <p:nvPr>
            <p:ph type="title"/>
          </p:nvPr>
        </p:nvSpPr>
        <p:spPr/>
        <p:txBody>
          <a:bodyPr/>
          <a:lstStyle/>
          <a:p>
            <a:r>
              <a:rPr lang="de-DE" dirty="0"/>
              <a:t>Spirit </a:t>
            </a:r>
            <a:r>
              <a:rPr lang="de-DE" dirty="0" err="1"/>
              <a:t>of</a:t>
            </a:r>
            <a:r>
              <a:rPr lang="de-DE" dirty="0"/>
              <a:t> Rowing 3/4</a:t>
            </a:r>
          </a:p>
        </p:txBody>
      </p:sp>
      <p:sp>
        <p:nvSpPr>
          <p:cNvPr id="3" name="Inhaltsplatzhalter 2">
            <a:extLst>
              <a:ext uri="{FF2B5EF4-FFF2-40B4-BE49-F238E27FC236}">
                <a16:creationId xmlns:a16="http://schemas.microsoft.com/office/drawing/2014/main" id="{036EC3F7-8C75-A858-3AB0-3167EA137E5B}"/>
              </a:ext>
            </a:extLst>
          </p:cNvPr>
          <p:cNvSpPr>
            <a:spLocks noGrp="1"/>
          </p:cNvSpPr>
          <p:nvPr>
            <p:ph idx="1"/>
          </p:nvPr>
        </p:nvSpPr>
        <p:spPr/>
        <p:txBody>
          <a:bodyPr>
            <a:normAutofit/>
          </a:bodyPr>
          <a:lstStyle/>
          <a:p>
            <a:pPr marL="0" indent="0">
              <a:buNone/>
            </a:pPr>
            <a:r>
              <a:rPr lang="de-DE" dirty="0"/>
              <a:t>11. </a:t>
            </a:r>
            <a:r>
              <a:rPr lang="de-DE" dirty="0" err="1"/>
              <a:t>Trainer:innen</a:t>
            </a:r>
            <a:r>
              <a:rPr lang="de-DE" dirty="0"/>
              <a:t>, </a:t>
            </a:r>
            <a:r>
              <a:rPr lang="de-DE" dirty="0" err="1"/>
              <a:t>Betreuer:innen</a:t>
            </a:r>
            <a:r>
              <a:rPr lang="de-DE" dirty="0"/>
              <a:t> und </a:t>
            </a:r>
            <a:r>
              <a:rPr lang="de-DE" dirty="0" err="1"/>
              <a:t>Ausbilder:innen</a:t>
            </a:r>
            <a:r>
              <a:rPr lang="de-DE" dirty="0"/>
              <a:t> machen Kinder und Jugendliche auf das Verbot, Drogen zu konsumieren, aufmerksam </a:t>
            </a:r>
          </a:p>
          <a:p>
            <a:pPr marL="0" indent="0">
              <a:buNone/>
            </a:pPr>
            <a:r>
              <a:rPr lang="de-DE" dirty="0"/>
              <a:t>12. Der Verein macht erwachsene Mitglieder darauf aufmerksam, dass sie Vorbilder für Kinder und Jugendliche sind</a:t>
            </a:r>
          </a:p>
          <a:p>
            <a:pPr marL="0" indent="0">
              <a:buNone/>
            </a:pPr>
            <a:r>
              <a:rPr lang="de-DE" dirty="0"/>
              <a:t>13. Der Verein setzt sich für Geschlechtergerechtigkeit ein</a:t>
            </a:r>
          </a:p>
          <a:p>
            <a:pPr marL="0" indent="0">
              <a:buNone/>
            </a:pPr>
            <a:r>
              <a:rPr lang="de-DE" dirty="0"/>
              <a:t>14. Der Verein hat ein Inklusionskonzept und inklusive Angebote</a:t>
            </a:r>
          </a:p>
          <a:p>
            <a:pPr marL="0" indent="0">
              <a:buNone/>
            </a:pPr>
            <a:r>
              <a:rPr lang="de-DE" dirty="0"/>
              <a:t>15. Der Verein achtet auf digitale und analoge Barrierefreiheit</a:t>
            </a:r>
          </a:p>
          <a:p>
            <a:endParaRPr lang="de-DE" dirty="0"/>
          </a:p>
          <a:p>
            <a:endParaRPr lang="de-DE" dirty="0"/>
          </a:p>
        </p:txBody>
      </p:sp>
    </p:spTree>
    <p:extLst>
      <p:ext uri="{BB962C8B-B14F-4D97-AF65-F5344CB8AC3E}">
        <p14:creationId xmlns:p14="http://schemas.microsoft.com/office/powerpoint/2010/main" val="2859605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C8675D-222B-3E6B-DBDF-09F6738B5C8D}"/>
              </a:ext>
            </a:extLst>
          </p:cNvPr>
          <p:cNvSpPr>
            <a:spLocks noGrp="1"/>
          </p:cNvSpPr>
          <p:nvPr>
            <p:ph type="title"/>
          </p:nvPr>
        </p:nvSpPr>
        <p:spPr/>
        <p:txBody>
          <a:bodyPr/>
          <a:lstStyle/>
          <a:p>
            <a:r>
              <a:rPr lang="de-DE" dirty="0"/>
              <a:t>Spirit </a:t>
            </a:r>
            <a:r>
              <a:rPr lang="de-DE" dirty="0" err="1"/>
              <a:t>of</a:t>
            </a:r>
            <a:r>
              <a:rPr lang="de-DE" dirty="0"/>
              <a:t> Rowing 4/4</a:t>
            </a:r>
          </a:p>
        </p:txBody>
      </p:sp>
      <p:sp>
        <p:nvSpPr>
          <p:cNvPr id="3" name="Inhaltsplatzhalter 2">
            <a:extLst>
              <a:ext uri="{FF2B5EF4-FFF2-40B4-BE49-F238E27FC236}">
                <a16:creationId xmlns:a16="http://schemas.microsoft.com/office/drawing/2014/main" id="{D87B3ADA-DE31-70E0-2B64-5F8443400548}"/>
              </a:ext>
            </a:extLst>
          </p:cNvPr>
          <p:cNvSpPr>
            <a:spLocks noGrp="1"/>
          </p:cNvSpPr>
          <p:nvPr>
            <p:ph idx="1"/>
          </p:nvPr>
        </p:nvSpPr>
        <p:spPr/>
        <p:txBody>
          <a:bodyPr>
            <a:normAutofit fontScale="85000" lnSpcReduction="20000"/>
          </a:bodyPr>
          <a:lstStyle/>
          <a:p>
            <a:pPr marL="0" indent="0">
              <a:buNone/>
            </a:pPr>
            <a:r>
              <a:rPr lang="de-DE" dirty="0"/>
              <a:t>16.  Es gibt </a:t>
            </a:r>
            <a:r>
              <a:rPr lang="de-DE" dirty="0" err="1"/>
              <a:t>eine:n</a:t>
            </a:r>
            <a:r>
              <a:rPr lang="de-DE" dirty="0"/>
              <a:t> </a:t>
            </a:r>
            <a:r>
              <a:rPr lang="de-DE" dirty="0" err="1"/>
              <a:t>Verantwortliche:n</a:t>
            </a:r>
            <a:r>
              <a:rPr lang="de-DE" dirty="0"/>
              <a:t> für Umweltschutz</a:t>
            </a:r>
          </a:p>
          <a:p>
            <a:pPr marL="0" indent="0">
              <a:buNone/>
            </a:pPr>
            <a:r>
              <a:rPr lang="de-DE" dirty="0"/>
              <a:t>17. Der Verein sorgt für korrekte und konsequente Abfalltrennung</a:t>
            </a:r>
          </a:p>
          <a:p>
            <a:pPr marL="0" indent="0">
              <a:buNone/>
            </a:pPr>
            <a:r>
              <a:rPr lang="de-DE" dirty="0"/>
              <a:t>18. Der Verein nutzt CO2 Rechner und macht regelmäßig auf Nachhaltigkeitsthemen aufmerksam</a:t>
            </a:r>
          </a:p>
          <a:p>
            <a:pPr marL="0" indent="0">
              <a:buNone/>
            </a:pPr>
            <a:r>
              <a:rPr lang="de-DE" dirty="0"/>
              <a:t>19. Nachhaltigkeitsprojekte werden regelmäßig umgesetzt</a:t>
            </a:r>
          </a:p>
          <a:p>
            <a:pPr marL="0" indent="0">
              <a:buNone/>
            </a:pPr>
            <a:r>
              <a:rPr lang="de-DE" dirty="0"/>
              <a:t>20. Reisen werden, wann immer möglich, klimafreundlich gestaltet</a:t>
            </a:r>
          </a:p>
          <a:p>
            <a:pPr marL="0" indent="0">
              <a:buNone/>
            </a:pPr>
            <a:r>
              <a:rPr lang="de-DE" dirty="0"/>
              <a:t>21. Der Verein kommuniziert gegenüber Medien offen und transparent</a:t>
            </a:r>
          </a:p>
          <a:p>
            <a:pPr marL="0" indent="0">
              <a:buNone/>
            </a:pPr>
            <a:r>
              <a:rPr lang="de-DE" dirty="0"/>
              <a:t>22. Der Verein hat </a:t>
            </a:r>
            <a:r>
              <a:rPr lang="de-DE" dirty="0" err="1"/>
              <a:t>eine:n</a:t>
            </a:r>
            <a:r>
              <a:rPr lang="de-DE" dirty="0"/>
              <a:t> </a:t>
            </a:r>
            <a:r>
              <a:rPr lang="de-DE" dirty="0" err="1"/>
              <a:t>Sicherheitsbeauftragte:n</a:t>
            </a:r>
            <a:endParaRPr lang="de-DE" dirty="0"/>
          </a:p>
          <a:p>
            <a:pPr marL="0" indent="0">
              <a:buNone/>
            </a:pPr>
            <a:r>
              <a:rPr lang="de-DE" dirty="0"/>
              <a:t>23. Der Verein setzt seine Richtlinien zum Unfallschutz und Sicherheitsrichtlinien um</a:t>
            </a:r>
          </a:p>
        </p:txBody>
      </p:sp>
    </p:spTree>
    <p:extLst>
      <p:ext uri="{BB962C8B-B14F-4D97-AF65-F5344CB8AC3E}">
        <p14:creationId xmlns:p14="http://schemas.microsoft.com/office/powerpoint/2010/main" val="2635496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37F0B0A-0104-2821-FC39-0EE121ED9196}"/>
              </a:ext>
            </a:extLst>
          </p:cNvPr>
          <p:cNvSpPr>
            <a:spLocks noGrp="1"/>
          </p:cNvSpPr>
          <p:nvPr>
            <p:ph type="title"/>
          </p:nvPr>
        </p:nvSpPr>
        <p:spPr/>
        <p:txBody>
          <a:bodyPr/>
          <a:lstStyle/>
          <a:p>
            <a:r>
              <a:rPr lang="de-DE" dirty="0"/>
              <a:t>Kommunikation</a:t>
            </a:r>
          </a:p>
        </p:txBody>
      </p:sp>
      <p:sp>
        <p:nvSpPr>
          <p:cNvPr id="6" name="Textplatzhalter 5">
            <a:extLst>
              <a:ext uri="{FF2B5EF4-FFF2-40B4-BE49-F238E27FC236}">
                <a16:creationId xmlns:a16="http://schemas.microsoft.com/office/drawing/2014/main" id="{682FBB56-9488-925E-DC52-837B791D7CC4}"/>
              </a:ext>
            </a:extLst>
          </p:cNvPr>
          <p:cNvSpPr>
            <a:spLocks noGrp="1"/>
          </p:cNvSpPr>
          <p:nvPr>
            <p:ph type="body" idx="1"/>
          </p:nvPr>
        </p:nvSpPr>
        <p:spPr/>
        <p:txBody>
          <a:bodyPr/>
          <a:lstStyle/>
          <a:p>
            <a:r>
              <a:rPr lang="de-DE" dirty="0"/>
              <a:t>Handlungsfeld 7</a:t>
            </a:r>
          </a:p>
        </p:txBody>
      </p:sp>
    </p:spTree>
    <p:extLst>
      <p:ext uri="{BB962C8B-B14F-4D97-AF65-F5344CB8AC3E}">
        <p14:creationId xmlns:p14="http://schemas.microsoft.com/office/powerpoint/2010/main" val="2723794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E133C3B-5DB6-28CD-17E2-26D038653D7B}"/>
              </a:ext>
            </a:extLst>
          </p:cNvPr>
          <p:cNvSpPr>
            <a:spLocks noGrp="1"/>
          </p:cNvSpPr>
          <p:nvPr>
            <p:ph type="title"/>
          </p:nvPr>
        </p:nvSpPr>
        <p:spPr/>
        <p:txBody>
          <a:bodyPr>
            <a:normAutofit/>
          </a:bodyPr>
          <a:lstStyle/>
          <a:p>
            <a:r>
              <a:rPr lang="de-DE" dirty="0"/>
              <a:t>Reden ist noch keine Kommunikation</a:t>
            </a:r>
          </a:p>
        </p:txBody>
      </p:sp>
      <p:sp>
        <p:nvSpPr>
          <p:cNvPr id="6" name="Inhaltsplatzhalter 5">
            <a:extLst>
              <a:ext uri="{FF2B5EF4-FFF2-40B4-BE49-F238E27FC236}">
                <a16:creationId xmlns:a16="http://schemas.microsoft.com/office/drawing/2014/main" id="{9E114685-0716-5725-24F1-FB0D069BD70B}"/>
              </a:ext>
            </a:extLst>
          </p:cNvPr>
          <p:cNvSpPr>
            <a:spLocks noGrp="1"/>
          </p:cNvSpPr>
          <p:nvPr>
            <p:ph idx="1"/>
          </p:nvPr>
        </p:nvSpPr>
        <p:spPr/>
        <p:txBody>
          <a:bodyPr/>
          <a:lstStyle/>
          <a:p>
            <a:r>
              <a:rPr lang="de-DE" dirty="0"/>
              <a:t>Marketingstrategie und Maßnahmen</a:t>
            </a:r>
          </a:p>
          <a:p>
            <a:r>
              <a:rPr lang="de-DE" dirty="0"/>
              <a:t>Kommunikationskonzept des Vereins</a:t>
            </a:r>
          </a:p>
          <a:p>
            <a:r>
              <a:rPr lang="de-DE" dirty="0"/>
              <a:t>Kommunikationskanäle: Vereinszeitschrift, </a:t>
            </a:r>
            <a:r>
              <a:rPr lang="de-DE" dirty="0" err="1"/>
              <a:t>Social</a:t>
            </a:r>
            <a:r>
              <a:rPr lang="de-DE" dirty="0"/>
              <a:t> Media, Homepage, </a:t>
            </a:r>
          </a:p>
          <a:p>
            <a:r>
              <a:rPr lang="de-DE" dirty="0"/>
              <a:t>Netzwerkmanagement </a:t>
            </a:r>
          </a:p>
          <a:p>
            <a:r>
              <a:rPr lang="de-DE" dirty="0"/>
              <a:t>Arbeit mit lokalen Medien</a:t>
            </a:r>
          </a:p>
        </p:txBody>
      </p:sp>
    </p:spTree>
    <p:extLst>
      <p:ext uri="{BB962C8B-B14F-4D97-AF65-F5344CB8AC3E}">
        <p14:creationId xmlns:p14="http://schemas.microsoft.com/office/powerpoint/2010/main" val="737362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76292B-7A4A-7B29-6DE5-0CE8D3DB625D}"/>
              </a:ext>
            </a:extLst>
          </p:cNvPr>
          <p:cNvSpPr>
            <a:spLocks noGrp="1"/>
          </p:cNvSpPr>
          <p:nvPr>
            <p:ph type="title"/>
          </p:nvPr>
        </p:nvSpPr>
        <p:spPr/>
        <p:txBody>
          <a:bodyPr/>
          <a:lstStyle/>
          <a:p>
            <a:r>
              <a:rPr lang="de-DE" dirty="0"/>
              <a:t>Darum </a:t>
            </a:r>
            <a:r>
              <a:rPr lang="de-DE" dirty="0" err="1"/>
              <a:t>Powerpoint</a:t>
            </a:r>
            <a:endParaRPr lang="de-DE" dirty="0"/>
          </a:p>
        </p:txBody>
      </p:sp>
      <p:sp>
        <p:nvSpPr>
          <p:cNvPr id="3" name="Inhaltsplatzhalter 2">
            <a:extLst>
              <a:ext uri="{FF2B5EF4-FFF2-40B4-BE49-F238E27FC236}">
                <a16:creationId xmlns:a16="http://schemas.microsoft.com/office/drawing/2014/main" id="{40D3790B-A1B0-D78B-1B22-01F3217D8C58}"/>
              </a:ext>
            </a:extLst>
          </p:cNvPr>
          <p:cNvSpPr>
            <a:spLocks noGrp="1"/>
          </p:cNvSpPr>
          <p:nvPr>
            <p:ph idx="1"/>
          </p:nvPr>
        </p:nvSpPr>
        <p:spPr/>
        <p:txBody>
          <a:bodyPr/>
          <a:lstStyle/>
          <a:p>
            <a:r>
              <a:rPr lang="de-DE" dirty="0"/>
              <a:t>Zur Darstellung der Vereinsmatrix haben wir extra eine </a:t>
            </a:r>
            <a:r>
              <a:rPr lang="de-DE" dirty="0" err="1"/>
              <a:t>Powerpoint</a:t>
            </a:r>
            <a:r>
              <a:rPr lang="de-DE" dirty="0"/>
              <a:t> gewählt und keine Broschüre gestaltet. Auf diese Weise könnt ihr die Fragen ohne Aufwand direkt auf euren eigenen Workshops und Sitzungen präsentieren.</a:t>
            </a:r>
          </a:p>
          <a:p>
            <a:r>
              <a:rPr lang="de-DE" dirty="0"/>
              <a:t>Wenn ihr es schön machen wollt, dann übertragt die </a:t>
            </a:r>
            <a:r>
              <a:rPr lang="de-DE" dirty="0" err="1"/>
              <a:t>Powerpoint</a:t>
            </a:r>
            <a:r>
              <a:rPr lang="de-DE" dirty="0"/>
              <a:t> auf euer eigenes Vereinslayout.</a:t>
            </a:r>
          </a:p>
          <a:p>
            <a:r>
              <a:rPr lang="de-DE" dirty="0"/>
              <a:t>Natürlich freuen sich der DRV und der DOSB, wenn ihr erwähnt, dass sie die Vorlage geliefert und die Rudervereine Deutschlands damit unterstützt haben. Schreibt uns eure Erfahrungen: </a:t>
            </a:r>
            <a:r>
              <a:rPr lang="de-DE" dirty="0" err="1">
                <a:solidFill>
                  <a:srgbClr val="0070C0"/>
                </a:solidFill>
              </a:rPr>
              <a:t>martina.schott@rudern.de</a:t>
            </a:r>
            <a:endParaRPr lang="de-DE" dirty="0">
              <a:solidFill>
                <a:srgbClr val="0070C0"/>
              </a:solidFill>
            </a:endParaRPr>
          </a:p>
        </p:txBody>
      </p:sp>
    </p:spTree>
    <p:extLst>
      <p:ext uri="{BB962C8B-B14F-4D97-AF65-F5344CB8AC3E}">
        <p14:creationId xmlns:p14="http://schemas.microsoft.com/office/powerpoint/2010/main" val="1705723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052484-6FB8-1708-2829-73A213BD7C3B}"/>
              </a:ext>
            </a:extLst>
          </p:cNvPr>
          <p:cNvSpPr>
            <a:spLocks noGrp="1"/>
          </p:cNvSpPr>
          <p:nvPr>
            <p:ph type="title"/>
          </p:nvPr>
        </p:nvSpPr>
        <p:spPr/>
        <p:txBody>
          <a:bodyPr/>
          <a:lstStyle/>
          <a:p>
            <a:r>
              <a:rPr lang="de-DE" dirty="0"/>
              <a:t>Fragen zu Kommunikation (1/4)</a:t>
            </a:r>
          </a:p>
        </p:txBody>
      </p:sp>
      <p:sp>
        <p:nvSpPr>
          <p:cNvPr id="3" name="Inhaltsplatzhalter 2">
            <a:extLst>
              <a:ext uri="{FF2B5EF4-FFF2-40B4-BE49-F238E27FC236}">
                <a16:creationId xmlns:a16="http://schemas.microsoft.com/office/drawing/2014/main" id="{1131FB7F-F555-38FF-E207-639EFCB80D23}"/>
              </a:ext>
            </a:extLst>
          </p:cNvPr>
          <p:cNvSpPr>
            <a:spLocks noGrp="1"/>
          </p:cNvSpPr>
          <p:nvPr>
            <p:ph idx="1"/>
          </p:nvPr>
        </p:nvSpPr>
        <p:spPr/>
        <p:txBody>
          <a:bodyPr>
            <a:normAutofit fontScale="77500" lnSpcReduction="20000"/>
          </a:bodyPr>
          <a:lstStyle/>
          <a:p>
            <a:pPr marL="457200" indent="-457200">
              <a:buFont typeface="+mj-lt"/>
              <a:buAutoNum type="arabicPeriod"/>
            </a:pPr>
            <a:r>
              <a:rPr lang="de-DE" dirty="0"/>
              <a:t>Der Verein definiert, wie er nach innen und außen wahrgenommen werden will</a:t>
            </a:r>
          </a:p>
          <a:p>
            <a:pPr marL="457200" indent="-457200">
              <a:buFont typeface="+mj-lt"/>
              <a:buAutoNum type="arabicPeriod"/>
            </a:pPr>
            <a:r>
              <a:rPr lang="de-DE" dirty="0"/>
              <a:t>Der Verein hat eine Marketingstrategie</a:t>
            </a:r>
          </a:p>
          <a:p>
            <a:pPr marL="457200" indent="-457200">
              <a:buFont typeface="+mj-lt"/>
              <a:buAutoNum type="arabicPeriod"/>
            </a:pPr>
            <a:r>
              <a:rPr lang="de-DE" dirty="0"/>
              <a:t>Der Verein hat einen Claim, der als gemeinsames Motto dient</a:t>
            </a:r>
          </a:p>
          <a:p>
            <a:pPr marL="457200" indent="-457200">
              <a:buFont typeface="+mj-lt"/>
              <a:buAutoNum type="arabicPeriod"/>
            </a:pPr>
            <a:r>
              <a:rPr lang="de-DE" dirty="0"/>
              <a:t>Der Claim wurde gemeinsam mit den Mitgliedern entwickelt</a:t>
            </a:r>
          </a:p>
          <a:p>
            <a:pPr marL="457200" indent="-457200">
              <a:buFont typeface="+mj-lt"/>
              <a:buAutoNum type="arabicPeriod"/>
            </a:pPr>
            <a:r>
              <a:rPr lang="de-DE" dirty="0"/>
              <a:t>Der Verein hat eine CI / CD</a:t>
            </a:r>
          </a:p>
          <a:p>
            <a:pPr marL="457200" indent="-457200">
              <a:buFont typeface="+mj-lt"/>
              <a:buAutoNum type="arabicPeriod"/>
            </a:pPr>
            <a:r>
              <a:rPr lang="de-DE" dirty="0"/>
              <a:t>Der Verein engagiert sich bei öffentlichen Veranstaltungen und fördert so den Bekanntheitsgrad</a:t>
            </a:r>
          </a:p>
          <a:p>
            <a:pPr marL="457200" indent="-457200">
              <a:buFont typeface="+mj-lt"/>
              <a:buAutoNum type="arabicPeriod"/>
            </a:pPr>
            <a:r>
              <a:rPr lang="de-DE" dirty="0"/>
              <a:t>Der Verein hat ein aktuelles Kommunikationskonzept </a:t>
            </a:r>
          </a:p>
          <a:p>
            <a:pPr marL="457200" indent="-457200">
              <a:buFont typeface="+mj-lt"/>
              <a:buAutoNum type="arabicPeriod"/>
            </a:pPr>
            <a:r>
              <a:rPr lang="de-DE" dirty="0"/>
              <a:t>Das Kommunikationskonzept richtet sich nach den Gesamtzielen sowie der CI/DC des Vereins aus</a:t>
            </a:r>
          </a:p>
          <a:p>
            <a:pPr marL="457200" indent="-457200">
              <a:buFont typeface="+mj-lt"/>
              <a:buAutoNum type="arabicPeriod"/>
            </a:pPr>
            <a:endParaRPr lang="de-DE" dirty="0"/>
          </a:p>
          <a:p>
            <a:pPr marL="457200" indent="-457200">
              <a:buFont typeface="+mj-lt"/>
              <a:buAutoNum type="arabicPeriod"/>
            </a:pPr>
            <a:endParaRPr lang="de-DE" dirty="0"/>
          </a:p>
          <a:p>
            <a:endParaRPr lang="de-DE" dirty="0"/>
          </a:p>
          <a:p>
            <a:endParaRPr lang="de-DE" dirty="0"/>
          </a:p>
        </p:txBody>
      </p:sp>
    </p:spTree>
    <p:extLst>
      <p:ext uri="{BB962C8B-B14F-4D97-AF65-F5344CB8AC3E}">
        <p14:creationId xmlns:p14="http://schemas.microsoft.com/office/powerpoint/2010/main" val="1819063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4D5B62-FA02-9101-5AA8-06AAE822372F}"/>
              </a:ext>
            </a:extLst>
          </p:cNvPr>
          <p:cNvSpPr>
            <a:spLocks noGrp="1"/>
          </p:cNvSpPr>
          <p:nvPr>
            <p:ph type="title"/>
          </p:nvPr>
        </p:nvSpPr>
        <p:spPr/>
        <p:txBody>
          <a:bodyPr/>
          <a:lstStyle/>
          <a:p>
            <a:r>
              <a:rPr lang="de-DE" dirty="0"/>
              <a:t>Fragen zu Kommunikation (2/4)</a:t>
            </a:r>
          </a:p>
        </p:txBody>
      </p:sp>
      <p:sp>
        <p:nvSpPr>
          <p:cNvPr id="3" name="Inhaltsplatzhalter 2">
            <a:extLst>
              <a:ext uri="{FF2B5EF4-FFF2-40B4-BE49-F238E27FC236}">
                <a16:creationId xmlns:a16="http://schemas.microsoft.com/office/drawing/2014/main" id="{AB0CBDAA-476B-EE15-1599-D6DD27CA8835}"/>
              </a:ext>
            </a:extLst>
          </p:cNvPr>
          <p:cNvSpPr>
            <a:spLocks noGrp="1"/>
          </p:cNvSpPr>
          <p:nvPr>
            <p:ph idx="1"/>
          </p:nvPr>
        </p:nvSpPr>
        <p:spPr/>
        <p:txBody>
          <a:bodyPr>
            <a:normAutofit fontScale="70000" lnSpcReduction="20000"/>
          </a:bodyPr>
          <a:lstStyle/>
          <a:p>
            <a:pPr marL="0" indent="0">
              <a:buNone/>
            </a:pPr>
            <a:r>
              <a:rPr lang="de-DE" dirty="0"/>
              <a:t>9. Der Verein hat Kommunikationsbereiche festgelegt und die Verantwortlichen definiert</a:t>
            </a:r>
          </a:p>
          <a:p>
            <a:pPr marL="0" indent="0">
              <a:buNone/>
            </a:pPr>
            <a:r>
              <a:rPr lang="de-DE" dirty="0"/>
              <a:t>10. Der Verein informiert regelmäßig und systematisch. Auch Behörden, Sponsoren, andere Stakeholder</a:t>
            </a:r>
          </a:p>
          <a:p>
            <a:pPr marL="0" indent="0">
              <a:buNone/>
            </a:pPr>
            <a:r>
              <a:rPr lang="de-DE" dirty="0"/>
              <a:t>11. Der Verein ist bei den lokalen Medien bekannt</a:t>
            </a:r>
          </a:p>
          <a:p>
            <a:pPr marL="0" indent="0">
              <a:buNone/>
            </a:pPr>
            <a:r>
              <a:rPr lang="de-DE" dirty="0"/>
              <a:t>12. Die Medienkanäle des Vereins werden systematisch und mit klar zugeordneten Verantwortlichkeiten bewirtschaftet</a:t>
            </a:r>
          </a:p>
          <a:p>
            <a:pPr marL="0" indent="0">
              <a:buNone/>
            </a:pPr>
            <a:r>
              <a:rPr lang="de-DE" dirty="0"/>
              <a:t>13. Der Verein verfasst jährlich einen Bericht zum Sport, zur Vereinsentwicklung und zu geplanten Maßnahmen, die an alle Mitglieder versendet werden</a:t>
            </a:r>
          </a:p>
          <a:p>
            <a:pPr marL="0" indent="0">
              <a:buNone/>
            </a:pPr>
            <a:r>
              <a:rPr lang="de-DE" dirty="0"/>
              <a:t>14. Der Verein bedient analoge und digitale Kommunikationskanäle</a:t>
            </a:r>
          </a:p>
          <a:p>
            <a:pPr marL="0" indent="0">
              <a:buNone/>
            </a:pPr>
            <a:r>
              <a:rPr lang="de-DE" dirty="0"/>
              <a:t>15. Der Verein abonniert die Kommunikationskanäle des DRV, der Landesverbände, der Landessportbünde und leitet passende Inhalte auf die eigenen Kanäle um</a:t>
            </a:r>
          </a:p>
          <a:p>
            <a:endParaRPr lang="de-DE" dirty="0"/>
          </a:p>
        </p:txBody>
      </p:sp>
    </p:spTree>
    <p:extLst>
      <p:ext uri="{BB962C8B-B14F-4D97-AF65-F5344CB8AC3E}">
        <p14:creationId xmlns:p14="http://schemas.microsoft.com/office/powerpoint/2010/main" val="14760207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134EC-F389-DCFD-C128-664842DC5B98}"/>
              </a:ext>
            </a:extLst>
          </p:cNvPr>
          <p:cNvSpPr>
            <a:spLocks noGrp="1"/>
          </p:cNvSpPr>
          <p:nvPr>
            <p:ph type="title"/>
          </p:nvPr>
        </p:nvSpPr>
        <p:spPr/>
        <p:txBody>
          <a:bodyPr/>
          <a:lstStyle/>
          <a:p>
            <a:r>
              <a:rPr lang="de-DE" dirty="0"/>
              <a:t>Fragen zu Kommunikation (3/4)</a:t>
            </a:r>
          </a:p>
        </p:txBody>
      </p:sp>
      <p:sp>
        <p:nvSpPr>
          <p:cNvPr id="3" name="Inhaltsplatzhalter 2">
            <a:extLst>
              <a:ext uri="{FF2B5EF4-FFF2-40B4-BE49-F238E27FC236}">
                <a16:creationId xmlns:a16="http://schemas.microsoft.com/office/drawing/2014/main" id="{526C15AD-FE7F-ECFD-45EA-464AEE6A5224}"/>
              </a:ext>
            </a:extLst>
          </p:cNvPr>
          <p:cNvSpPr>
            <a:spLocks noGrp="1"/>
          </p:cNvSpPr>
          <p:nvPr>
            <p:ph idx="1"/>
          </p:nvPr>
        </p:nvSpPr>
        <p:spPr/>
        <p:txBody>
          <a:bodyPr>
            <a:normAutofit fontScale="85000" lnSpcReduction="10000"/>
          </a:bodyPr>
          <a:lstStyle/>
          <a:p>
            <a:pPr marL="0" indent="0">
              <a:buNone/>
            </a:pPr>
            <a:r>
              <a:rPr lang="de-DE" dirty="0"/>
              <a:t>16. Der Verein informiert regelmäßig und systematisch (Ehrenamt, Vorstand, aktiven &amp; passiven Mitgliedern, Ehemaligen, Eltern, Kooperationspartnern und freiwilligen Helfern)</a:t>
            </a:r>
          </a:p>
          <a:p>
            <a:pPr marL="0" indent="0">
              <a:buNone/>
            </a:pPr>
            <a:r>
              <a:rPr lang="de-DE" dirty="0"/>
              <a:t>17. Der Verein richtet sich bei der Gestaltung seiner Kommunikation an den Bedürfnissen der Adressaten aus</a:t>
            </a:r>
          </a:p>
          <a:p>
            <a:pPr marL="0" indent="0">
              <a:buNone/>
            </a:pPr>
            <a:r>
              <a:rPr lang="de-DE" dirty="0"/>
              <a:t>18. Der Verein macht im Rahmen der Mitgliedergewinnung seine Dienstleistungen und den Preis der Mitgliedschaft bekannt</a:t>
            </a:r>
          </a:p>
          <a:p>
            <a:pPr marL="0" indent="0">
              <a:buNone/>
            </a:pPr>
            <a:r>
              <a:rPr lang="de-DE" dirty="0"/>
              <a:t>19. Der Verein wirbt mit attraktiver Arbeit und Engagement im Verein</a:t>
            </a:r>
          </a:p>
          <a:p>
            <a:pPr marL="0" indent="0">
              <a:buNone/>
            </a:pPr>
            <a:r>
              <a:rPr lang="de-DE" dirty="0"/>
              <a:t>20. Es werden strategische Kooperationen eingegangen</a:t>
            </a:r>
          </a:p>
          <a:p>
            <a:pPr marL="0" indent="0">
              <a:buNone/>
            </a:pPr>
            <a:r>
              <a:rPr lang="de-DE" dirty="0"/>
              <a:t>21. Der Verein betreibt aktives Netzwerkmanagement</a:t>
            </a:r>
          </a:p>
          <a:p>
            <a:endParaRPr lang="de-DE" dirty="0"/>
          </a:p>
          <a:p>
            <a:endParaRPr lang="de-DE" dirty="0"/>
          </a:p>
        </p:txBody>
      </p:sp>
    </p:spTree>
    <p:extLst>
      <p:ext uri="{BB962C8B-B14F-4D97-AF65-F5344CB8AC3E}">
        <p14:creationId xmlns:p14="http://schemas.microsoft.com/office/powerpoint/2010/main" val="2362193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C78E7-D23E-92CA-1C4E-9E342BA4D078}"/>
              </a:ext>
            </a:extLst>
          </p:cNvPr>
          <p:cNvSpPr>
            <a:spLocks noGrp="1"/>
          </p:cNvSpPr>
          <p:nvPr>
            <p:ph type="title"/>
          </p:nvPr>
        </p:nvSpPr>
        <p:spPr/>
        <p:txBody>
          <a:bodyPr/>
          <a:lstStyle/>
          <a:p>
            <a:r>
              <a:rPr lang="de-DE" dirty="0"/>
              <a:t>Fragen zu Kommunikation (4/4)</a:t>
            </a:r>
          </a:p>
        </p:txBody>
      </p:sp>
      <p:sp>
        <p:nvSpPr>
          <p:cNvPr id="3" name="Inhaltsplatzhalter 2">
            <a:extLst>
              <a:ext uri="{FF2B5EF4-FFF2-40B4-BE49-F238E27FC236}">
                <a16:creationId xmlns:a16="http://schemas.microsoft.com/office/drawing/2014/main" id="{38C386D7-5D75-B7E7-2EAC-3970BD47D354}"/>
              </a:ext>
            </a:extLst>
          </p:cNvPr>
          <p:cNvSpPr>
            <a:spLocks noGrp="1"/>
          </p:cNvSpPr>
          <p:nvPr>
            <p:ph idx="1"/>
          </p:nvPr>
        </p:nvSpPr>
        <p:spPr/>
        <p:txBody>
          <a:bodyPr>
            <a:normAutofit fontScale="85000" lnSpcReduction="20000"/>
          </a:bodyPr>
          <a:lstStyle/>
          <a:p>
            <a:pPr marL="0" indent="0">
              <a:buNone/>
            </a:pPr>
            <a:r>
              <a:rPr lang="de-DE" dirty="0"/>
              <a:t>22. Der Verein macht im Rahmen der Mitgliedergewinnung seine Dienstleistungen und den Preis der Mitgliedschaft bekannt</a:t>
            </a:r>
          </a:p>
          <a:p>
            <a:pPr marL="0" indent="0">
              <a:buNone/>
            </a:pPr>
            <a:r>
              <a:rPr lang="de-DE" dirty="0"/>
              <a:t>23. Der Verein wirbt mit attraktiver Arbeit und Engagement im Verein</a:t>
            </a:r>
          </a:p>
          <a:p>
            <a:pPr marL="0" indent="0">
              <a:buNone/>
            </a:pPr>
            <a:r>
              <a:rPr lang="de-DE" dirty="0"/>
              <a:t>24. Es werden strategische Kooperationen eingegangen</a:t>
            </a:r>
          </a:p>
          <a:p>
            <a:pPr marL="0" indent="0">
              <a:buNone/>
            </a:pPr>
            <a:r>
              <a:rPr lang="de-DE" dirty="0"/>
              <a:t>25. Der Verein betreibt aktives Netzwerkmanagement</a:t>
            </a:r>
          </a:p>
          <a:p>
            <a:pPr marL="0" indent="0">
              <a:buNone/>
            </a:pPr>
            <a:r>
              <a:rPr lang="de-DE" dirty="0"/>
              <a:t>26. Der Verein nutzt aktiv die Kontakte, die sich aus dem Mitgliederstamm ergeben</a:t>
            </a:r>
          </a:p>
          <a:p>
            <a:pPr marL="0" indent="0">
              <a:buNone/>
            </a:pPr>
            <a:r>
              <a:rPr lang="de-DE" dirty="0"/>
              <a:t>27. Der Verein führt jährliche Gespräche mit Schulen und Stadtvertretern</a:t>
            </a:r>
          </a:p>
          <a:p>
            <a:pPr marL="0" indent="0">
              <a:buNone/>
            </a:pPr>
            <a:r>
              <a:rPr lang="de-DE" dirty="0"/>
              <a:t>28. Schulen und Stadtvertreter werden zu Events eingeladen</a:t>
            </a:r>
          </a:p>
          <a:p>
            <a:pPr marL="0" indent="0">
              <a:buNone/>
            </a:pPr>
            <a:r>
              <a:rPr lang="de-DE" dirty="0"/>
              <a:t>29. Befreundete Vereinen werden zu Events eingeladen</a:t>
            </a:r>
          </a:p>
          <a:p>
            <a:endParaRPr lang="de-DE" dirty="0"/>
          </a:p>
          <a:p>
            <a:endParaRPr lang="de-DE" dirty="0"/>
          </a:p>
        </p:txBody>
      </p:sp>
    </p:spTree>
    <p:extLst>
      <p:ext uri="{BB962C8B-B14F-4D97-AF65-F5344CB8AC3E}">
        <p14:creationId xmlns:p14="http://schemas.microsoft.com/office/powerpoint/2010/main" val="3156983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6D1FCE9-D8F1-1989-6F34-AFEEDCC384C8}"/>
              </a:ext>
            </a:extLst>
          </p:cNvPr>
          <p:cNvSpPr>
            <a:spLocks noGrp="1"/>
          </p:cNvSpPr>
          <p:nvPr>
            <p:ph type="title"/>
          </p:nvPr>
        </p:nvSpPr>
        <p:spPr/>
        <p:txBody>
          <a:bodyPr/>
          <a:lstStyle/>
          <a:p>
            <a:r>
              <a:rPr lang="de-DE" dirty="0"/>
              <a:t>Veranstaltungsmanagement</a:t>
            </a:r>
          </a:p>
        </p:txBody>
      </p:sp>
      <p:sp>
        <p:nvSpPr>
          <p:cNvPr id="6" name="Textplatzhalter 5">
            <a:extLst>
              <a:ext uri="{FF2B5EF4-FFF2-40B4-BE49-F238E27FC236}">
                <a16:creationId xmlns:a16="http://schemas.microsoft.com/office/drawing/2014/main" id="{5BD7CDF6-8992-2803-B5F5-F95EA87EE578}"/>
              </a:ext>
            </a:extLst>
          </p:cNvPr>
          <p:cNvSpPr>
            <a:spLocks noGrp="1"/>
          </p:cNvSpPr>
          <p:nvPr>
            <p:ph type="body" idx="1"/>
          </p:nvPr>
        </p:nvSpPr>
        <p:spPr/>
        <p:txBody>
          <a:bodyPr/>
          <a:lstStyle/>
          <a:p>
            <a:r>
              <a:rPr lang="de-DE" dirty="0"/>
              <a:t>Handlungsfeld 8</a:t>
            </a:r>
          </a:p>
        </p:txBody>
      </p:sp>
    </p:spTree>
    <p:extLst>
      <p:ext uri="{BB962C8B-B14F-4D97-AF65-F5344CB8AC3E}">
        <p14:creationId xmlns:p14="http://schemas.microsoft.com/office/powerpoint/2010/main" val="394390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CDA76CA3-2307-C46F-B355-77136F7AF5C8}"/>
              </a:ext>
            </a:extLst>
          </p:cNvPr>
          <p:cNvSpPr>
            <a:spLocks noGrp="1"/>
          </p:cNvSpPr>
          <p:nvPr>
            <p:ph type="title"/>
          </p:nvPr>
        </p:nvSpPr>
        <p:spPr/>
        <p:txBody>
          <a:bodyPr>
            <a:normAutofit fontScale="90000"/>
          </a:bodyPr>
          <a:lstStyle/>
          <a:p>
            <a:r>
              <a:rPr lang="de-DE" dirty="0"/>
              <a:t>Geselligkeit ist ein Herzstück des Vereins</a:t>
            </a:r>
          </a:p>
        </p:txBody>
      </p:sp>
      <p:sp>
        <p:nvSpPr>
          <p:cNvPr id="6" name="Inhaltsplatzhalter 5">
            <a:extLst>
              <a:ext uri="{FF2B5EF4-FFF2-40B4-BE49-F238E27FC236}">
                <a16:creationId xmlns:a16="http://schemas.microsoft.com/office/drawing/2014/main" id="{851DB03D-BAE7-024D-573C-F963CE0F1676}"/>
              </a:ext>
            </a:extLst>
          </p:cNvPr>
          <p:cNvSpPr>
            <a:spLocks noGrp="1"/>
          </p:cNvSpPr>
          <p:nvPr>
            <p:ph idx="1"/>
          </p:nvPr>
        </p:nvSpPr>
        <p:spPr/>
        <p:txBody>
          <a:bodyPr/>
          <a:lstStyle/>
          <a:p>
            <a:r>
              <a:rPr lang="de-DE" dirty="0"/>
              <a:t>Veranstaltungsformate</a:t>
            </a:r>
          </a:p>
          <a:p>
            <a:r>
              <a:rPr lang="de-DE" dirty="0"/>
              <a:t>Werbung für Veranstaltungen</a:t>
            </a:r>
          </a:p>
          <a:p>
            <a:r>
              <a:rPr lang="de-DE" dirty="0"/>
              <a:t>Checklisten zur Abwicklung und zur Arbeitsorganisation</a:t>
            </a:r>
          </a:p>
        </p:txBody>
      </p:sp>
    </p:spTree>
    <p:extLst>
      <p:ext uri="{BB962C8B-B14F-4D97-AF65-F5344CB8AC3E}">
        <p14:creationId xmlns:p14="http://schemas.microsoft.com/office/powerpoint/2010/main" val="23782145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A1F783-88CE-012E-AB63-F85227A9230B}"/>
              </a:ext>
            </a:extLst>
          </p:cNvPr>
          <p:cNvSpPr>
            <a:spLocks noGrp="1"/>
          </p:cNvSpPr>
          <p:nvPr>
            <p:ph type="title"/>
          </p:nvPr>
        </p:nvSpPr>
        <p:spPr/>
        <p:txBody>
          <a:bodyPr>
            <a:normAutofit fontScale="90000"/>
          </a:bodyPr>
          <a:lstStyle/>
          <a:p>
            <a:r>
              <a:rPr lang="de-DE" dirty="0"/>
              <a:t>Fragen zum Veranstaltungsmanagement (1/1)</a:t>
            </a:r>
          </a:p>
        </p:txBody>
      </p:sp>
      <p:sp>
        <p:nvSpPr>
          <p:cNvPr id="3" name="Inhaltsplatzhalter 2">
            <a:extLst>
              <a:ext uri="{FF2B5EF4-FFF2-40B4-BE49-F238E27FC236}">
                <a16:creationId xmlns:a16="http://schemas.microsoft.com/office/drawing/2014/main" id="{E4880C66-E8D7-E2AB-FD46-5286B59B19FD}"/>
              </a:ext>
            </a:extLst>
          </p:cNvPr>
          <p:cNvSpPr>
            <a:spLocks noGrp="1"/>
          </p:cNvSpPr>
          <p:nvPr>
            <p:ph idx="1"/>
          </p:nvPr>
        </p:nvSpPr>
        <p:spPr/>
        <p:txBody>
          <a:bodyPr>
            <a:noAutofit/>
          </a:bodyPr>
          <a:lstStyle/>
          <a:p>
            <a:pPr marL="457200" indent="-457200">
              <a:buFont typeface="+mj-lt"/>
              <a:buAutoNum type="arabicPeriod"/>
            </a:pPr>
            <a:r>
              <a:rPr lang="de-DE" sz="2000" dirty="0"/>
              <a:t>Der Veranstaltungskalender des Vereins ist gepflegt und für alle einsehbar</a:t>
            </a:r>
          </a:p>
          <a:p>
            <a:pPr marL="457200" indent="-457200">
              <a:buFont typeface="+mj-lt"/>
              <a:buAutoNum type="arabicPeriod"/>
            </a:pPr>
            <a:r>
              <a:rPr lang="de-DE" sz="2000" dirty="0"/>
              <a:t>Es gibt Verantwortliche für jede wichtige Veranstaltung</a:t>
            </a:r>
          </a:p>
          <a:p>
            <a:pPr marL="457200" indent="-457200">
              <a:buFont typeface="+mj-lt"/>
              <a:buAutoNum type="arabicPeriod"/>
            </a:pPr>
            <a:r>
              <a:rPr lang="de-DE" sz="2000" dirty="0"/>
              <a:t>Es gibt ein Rotationssystem, nach dem sich unterschiedliche Leistungsgruppen im Verein abwechselnd in die Organisation von Events einbringen</a:t>
            </a:r>
          </a:p>
          <a:p>
            <a:pPr marL="457200" indent="-457200">
              <a:buFont typeface="+mj-lt"/>
              <a:buAutoNum type="arabicPeriod"/>
            </a:pPr>
            <a:r>
              <a:rPr lang="de-DE" sz="2000" dirty="0"/>
              <a:t>Es gibt aktuelle Checklisten zur Organisation regelmäßiger Events</a:t>
            </a:r>
          </a:p>
          <a:p>
            <a:pPr marL="457200" indent="-457200">
              <a:buFont typeface="+mj-lt"/>
              <a:buAutoNum type="arabicPeriod"/>
            </a:pPr>
            <a:r>
              <a:rPr lang="de-DE" sz="2000" dirty="0"/>
              <a:t>Es gibt eine Liste mit möglichen Sachspenden</a:t>
            </a:r>
          </a:p>
          <a:p>
            <a:pPr marL="457200" indent="-457200">
              <a:buFont typeface="+mj-lt"/>
              <a:buAutoNum type="arabicPeriod"/>
            </a:pPr>
            <a:r>
              <a:rPr lang="de-DE" sz="2000" dirty="0"/>
              <a:t>Es gibt aktuelle Listen mit Lieferanten und Preisen</a:t>
            </a:r>
          </a:p>
        </p:txBody>
      </p:sp>
    </p:spTree>
    <p:extLst>
      <p:ext uri="{BB962C8B-B14F-4D97-AF65-F5344CB8AC3E}">
        <p14:creationId xmlns:p14="http://schemas.microsoft.com/office/powerpoint/2010/main" val="1592904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CC0-47C7-AEC2-AFDA-19FE8644C8E9}"/>
              </a:ext>
            </a:extLst>
          </p:cNvPr>
          <p:cNvSpPr>
            <a:spLocks noGrp="1"/>
          </p:cNvSpPr>
          <p:nvPr>
            <p:ph type="title"/>
          </p:nvPr>
        </p:nvSpPr>
        <p:spPr/>
        <p:txBody>
          <a:bodyPr>
            <a:normAutofit fontScale="90000"/>
          </a:bodyPr>
          <a:lstStyle/>
          <a:p>
            <a:r>
              <a:rPr lang="de-DE" dirty="0"/>
              <a:t>Fragen zum Veranstaltungsmanagement (2/2)</a:t>
            </a:r>
          </a:p>
        </p:txBody>
      </p:sp>
      <p:sp>
        <p:nvSpPr>
          <p:cNvPr id="3" name="Inhaltsplatzhalter 2">
            <a:extLst>
              <a:ext uri="{FF2B5EF4-FFF2-40B4-BE49-F238E27FC236}">
                <a16:creationId xmlns:a16="http://schemas.microsoft.com/office/drawing/2014/main" id="{3AC435DF-1529-AC6B-5C7C-9E55EC7E8C95}"/>
              </a:ext>
            </a:extLst>
          </p:cNvPr>
          <p:cNvSpPr>
            <a:spLocks noGrp="1"/>
          </p:cNvSpPr>
          <p:nvPr>
            <p:ph idx="1"/>
          </p:nvPr>
        </p:nvSpPr>
        <p:spPr/>
        <p:txBody>
          <a:bodyPr/>
          <a:lstStyle/>
          <a:p>
            <a:pPr marL="0" indent="0">
              <a:buNone/>
            </a:pPr>
            <a:r>
              <a:rPr lang="de-DE" sz="2400" dirty="0"/>
              <a:t>7. Es gibt eine aktuelle Liste mit allen einzuladenden Gästen</a:t>
            </a:r>
          </a:p>
          <a:p>
            <a:pPr marL="0" indent="0">
              <a:buNone/>
            </a:pPr>
            <a:r>
              <a:rPr lang="de-DE" sz="2400" dirty="0"/>
              <a:t>8. Es gibt ein Archiv mit Einladungstexten, Reden, Plakaten</a:t>
            </a:r>
          </a:p>
          <a:p>
            <a:pPr marL="0" indent="0">
              <a:buNone/>
            </a:pPr>
            <a:r>
              <a:rPr lang="de-DE" sz="2400" dirty="0"/>
              <a:t>9. Es wird rechtzeitig festgelegt, wer die lokalen Medien einlädt und deren </a:t>
            </a:r>
            <a:r>
              <a:rPr lang="de-DE" sz="2400" dirty="0" err="1"/>
              <a:t>Vertreter:innen</a:t>
            </a:r>
            <a:r>
              <a:rPr lang="de-DE" sz="2400" dirty="0"/>
              <a:t> betreut</a:t>
            </a:r>
          </a:p>
          <a:p>
            <a:pPr marL="0" indent="0">
              <a:buNone/>
            </a:pPr>
            <a:r>
              <a:rPr lang="de-DE" sz="2400" dirty="0"/>
              <a:t>10. Es gibt eine Liste, wer Fotos/Videos auf dem jeweiligen Event macht, damit sie für die Vereinskommunikation genutzt werden können</a:t>
            </a:r>
          </a:p>
          <a:p>
            <a:pPr marL="0" indent="0">
              <a:buNone/>
            </a:pPr>
            <a:r>
              <a:rPr lang="de-DE" sz="2400" dirty="0"/>
              <a:t>11. Freunde und Fans des Vereins werden als </a:t>
            </a:r>
            <a:r>
              <a:rPr lang="de-DE" sz="2400" dirty="0" err="1"/>
              <a:t>Helfer:innen</a:t>
            </a:r>
            <a:r>
              <a:rPr lang="de-DE" sz="2400" dirty="0"/>
              <a:t> angesprochen</a:t>
            </a:r>
          </a:p>
          <a:p>
            <a:endParaRPr lang="de-DE" dirty="0"/>
          </a:p>
        </p:txBody>
      </p:sp>
    </p:spTree>
    <p:extLst>
      <p:ext uri="{BB962C8B-B14F-4D97-AF65-F5344CB8AC3E}">
        <p14:creationId xmlns:p14="http://schemas.microsoft.com/office/powerpoint/2010/main" val="298121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B52B08E-BA98-A7D3-68EC-58AD78B60412}"/>
              </a:ext>
            </a:extLst>
          </p:cNvPr>
          <p:cNvSpPr>
            <a:spLocks noGrp="1"/>
          </p:cNvSpPr>
          <p:nvPr>
            <p:ph type="title"/>
          </p:nvPr>
        </p:nvSpPr>
        <p:spPr/>
        <p:txBody>
          <a:bodyPr/>
          <a:lstStyle/>
          <a:p>
            <a:r>
              <a:rPr lang="de-DE" dirty="0"/>
              <a:t>Digitalisierung</a:t>
            </a:r>
          </a:p>
        </p:txBody>
      </p:sp>
      <p:sp>
        <p:nvSpPr>
          <p:cNvPr id="6" name="Textplatzhalter 5">
            <a:extLst>
              <a:ext uri="{FF2B5EF4-FFF2-40B4-BE49-F238E27FC236}">
                <a16:creationId xmlns:a16="http://schemas.microsoft.com/office/drawing/2014/main" id="{1F8F5BA7-86D9-3571-D2EF-E04B637ED709}"/>
              </a:ext>
            </a:extLst>
          </p:cNvPr>
          <p:cNvSpPr>
            <a:spLocks noGrp="1"/>
          </p:cNvSpPr>
          <p:nvPr>
            <p:ph type="body" idx="1"/>
          </p:nvPr>
        </p:nvSpPr>
        <p:spPr/>
        <p:txBody>
          <a:bodyPr/>
          <a:lstStyle/>
          <a:p>
            <a:r>
              <a:rPr lang="de-DE"/>
              <a:t>Handlungsfeld 9</a:t>
            </a:r>
          </a:p>
        </p:txBody>
      </p:sp>
    </p:spTree>
    <p:extLst>
      <p:ext uri="{BB962C8B-B14F-4D97-AF65-F5344CB8AC3E}">
        <p14:creationId xmlns:p14="http://schemas.microsoft.com/office/powerpoint/2010/main" val="15959770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3B74292-44A6-F2DD-B311-0E9A775240EE}"/>
              </a:ext>
            </a:extLst>
          </p:cNvPr>
          <p:cNvSpPr>
            <a:spLocks noGrp="1"/>
          </p:cNvSpPr>
          <p:nvPr>
            <p:ph type="title"/>
          </p:nvPr>
        </p:nvSpPr>
        <p:spPr/>
        <p:txBody>
          <a:bodyPr>
            <a:normAutofit fontScale="90000"/>
          </a:bodyPr>
          <a:lstStyle/>
          <a:p>
            <a:r>
              <a:rPr lang="de-DE" dirty="0"/>
              <a:t>Alles, was durch Digitalisierung leichter wird</a:t>
            </a:r>
          </a:p>
        </p:txBody>
      </p:sp>
      <p:sp>
        <p:nvSpPr>
          <p:cNvPr id="6" name="Inhaltsplatzhalter 5">
            <a:extLst>
              <a:ext uri="{FF2B5EF4-FFF2-40B4-BE49-F238E27FC236}">
                <a16:creationId xmlns:a16="http://schemas.microsoft.com/office/drawing/2014/main" id="{108DB494-553E-883E-4E22-419D6D1A59CD}"/>
              </a:ext>
            </a:extLst>
          </p:cNvPr>
          <p:cNvSpPr>
            <a:spLocks noGrp="1"/>
          </p:cNvSpPr>
          <p:nvPr>
            <p:ph idx="1"/>
          </p:nvPr>
        </p:nvSpPr>
        <p:spPr/>
        <p:txBody>
          <a:bodyPr>
            <a:normAutofit fontScale="85000" lnSpcReduction="20000"/>
          </a:bodyPr>
          <a:lstStyle/>
          <a:p>
            <a:r>
              <a:rPr lang="de-DE" dirty="0"/>
              <a:t>Digitalisierungskonzept</a:t>
            </a:r>
          </a:p>
          <a:p>
            <a:r>
              <a:rPr lang="de-DE" dirty="0"/>
              <a:t>Datenschutz und Datensicherung</a:t>
            </a:r>
          </a:p>
          <a:p>
            <a:r>
              <a:rPr lang="de-DE" dirty="0"/>
              <a:t>Genutzte Software</a:t>
            </a:r>
          </a:p>
          <a:p>
            <a:r>
              <a:rPr lang="de-DE" dirty="0"/>
              <a:t>Passwortmanagement </a:t>
            </a:r>
          </a:p>
          <a:p>
            <a:r>
              <a:rPr lang="de-DE" dirty="0"/>
              <a:t>Archivierung</a:t>
            </a:r>
          </a:p>
          <a:p>
            <a:r>
              <a:rPr lang="de-DE" dirty="0"/>
              <a:t>Fahrtenbuch</a:t>
            </a:r>
          </a:p>
          <a:p>
            <a:r>
              <a:rPr lang="de-DE" dirty="0"/>
              <a:t>Vereinsverwaltung</a:t>
            </a:r>
          </a:p>
          <a:p>
            <a:r>
              <a:rPr lang="de-DE" dirty="0"/>
              <a:t>Apps zur Vernetzung und Information der Vereinsmitglieder</a:t>
            </a:r>
          </a:p>
          <a:p>
            <a:r>
              <a:rPr lang="de-DE" dirty="0"/>
              <a:t>Schnittstellen zum DRV und den LRV</a:t>
            </a:r>
          </a:p>
        </p:txBody>
      </p:sp>
    </p:spTree>
    <p:extLst>
      <p:ext uri="{BB962C8B-B14F-4D97-AF65-F5344CB8AC3E}">
        <p14:creationId xmlns:p14="http://schemas.microsoft.com/office/powerpoint/2010/main" val="33671627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4A9654-A2CB-0DB4-97C3-F7FD7F1DADA7}"/>
              </a:ext>
            </a:extLst>
          </p:cNvPr>
          <p:cNvSpPr>
            <a:spLocks noGrp="1"/>
          </p:cNvSpPr>
          <p:nvPr>
            <p:ph type="title"/>
          </p:nvPr>
        </p:nvSpPr>
        <p:spPr/>
        <p:txBody>
          <a:bodyPr>
            <a:normAutofit fontScale="90000"/>
          </a:bodyPr>
          <a:lstStyle/>
          <a:p>
            <a:r>
              <a:rPr lang="de-DE" dirty="0"/>
              <a:t>Zur Handhabung dieser Vereinsmatrix</a:t>
            </a:r>
          </a:p>
        </p:txBody>
      </p:sp>
      <p:sp>
        <p:nvSpPr>
          <p:cNvPr id="3" name="Inhaltsplatzhalter 2">
            <a:extLst>
              <a:ext uri="{FF2B5EF4-FFF2-40B4-BE49-F238E27FC236}">
                <a16:creationId xmlns:a16="http://schemas.microsoft.com/office/drawing/2014/main" id="{2775D8BE-7392-F8C7-FD8B-A120B37C70C3}"/>
              </a:ext>
            </a:extLst>
          </p:cNvPr>
          <p:cNvSpPr>
            <a:spLocks noGrp="1"/>
          </p:cNvSpPr>
          <p:nvPr>
            <p:ph idx="1"/>
          </p:nvPr>
        </p:nvSpPr>
        <p:spPr/>
        <p:txBody>
          <a:bodyPr>
            <a:normAutofit fontScale="77500" lnSpcReduction="20000"/>
          </a:bodyPr>
          <a:lstStyle/>
          <a:p>
            <a:r>
              <a:rPr lang="de-DE" dirty="0"/>
              <a:t>Geht die Fragen, die den einzelnen Handlungsfeldern zugeordnet sind, für euren Verein durch</a:t>
            </a:r>
          </a:p>
          <a:p>
            <a:r>
              <a:rPr lang="de-DE" dirty="0"/>
              <a:t>Welche könnt ihr schon mit  JA beantworten?</a:t>
            </a:r>
          </a:p>
          <a:p>
            <a:r>
              <a:rPr lang="de-DE" dirty="0"/>
              <a:t>Welche beantwortet ihr mit NEIN und entdeckt dadurch Handlungsnotwendigkeiten?</a:t>
            </a:r>
          </a:p>
          <a:p>
            <a:r>
              <a:rPr lang="de-DE" dirty="0"/>
              <a:t>Was lässt sich aus dieser einfachen und effizienten Analyse für euren Verein ableiten? Worin seid ihr schon gut und könnt zufrieden sein, wo ist noch etwas zu tun?</a:t>
            </a:r>
          </a:p>
          <a:p>
            <a:r>
              <a:rPr lang="de-DE" dirty="0"/>
              <a:t>Gestaltet Umfragen für eure Mitgliedschaft oder erarbeitet die einzelnen Handlungsfelder in Arbeitsgruppen oder bestehenden Gremien. Ganz wie es für euren Verein am besten passt.</a:t>
            </a:r>
          </a:p>
          <a:p>
            <a:pPr marL="0" indent="0">
              <a:buNone/>
            </a:pPr>
            <a:r>
              <a:rPr lang="de-DE" dirty="0"/>
              <a:t>Manche Themen sind wiederkehrend, d.h. man kann sie in den Kalender der Vorstandschaft setzen, damit sie regelmäßig bearbeitet werden. Andere eignen sich als Projekte, die einmalig aufgesetzt und abgearbeitet werden. Ihr findet entsprechende Hinweise auf den jeweiligen Seiten. </a:t>
            </a:r>
          </a:p>
        </p:txBody>
      </p:sp>
    </p:spTree>
    <p:extLst>
      <p:ext uri="{BB962C8B-B14F-4D97-AF65-F5344CB8AC3E}">
        <p14:creationId xmlns:p14="http://schemas.microsoft.com/office/powerpoint/2010/main" val="659540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2AC00D-F6CB-B216-0794-AEADCA9BD84C}"/>
              </a:ext>
            </a:extLst>
          </p:cNvPr>
          <p:cNvSpPr>
            <a:spLocks noGrp="1"/>
          </p:cNvSpPr>
          <p:nvPr>
            <p:ph type="title"/>
          </p:nvPr>
        </p:nvSpPr>
        <p:spPr/>
        <p:txBody>
          <a:bodyPr/>
          <a:lstStyle/>
          <a:p>
            <a:r>
              <a:rPr lang="de-DE" dirty="0"/>
              <a:t>Fragen zur Digitalisierung (1/2)</a:t>
            </a:r>
          </a:p>
        </p:txBody>
      </p:sp>
      <p:sp>
        <p:nvSpPr>
          <p:cNvPr id="3" name="Inhaltsplatzhalter 2">
            <a:extLst>
              <a:ext uri="{FF2B5EF4-FFF2-40B4-BE49-F238E27FC236}">
                <a16:creationId xmlns:a16="http://schemas.microsoft.com/office/drawing/2014/main" id="{B9871F0A-A44F-4EAB-0D4A-A3459247A1C2}"/>
              </a:ext>
            </a:extLst>
          </p:cNvPr>
          <p:cNvSpPr>
            <a:spLocks noGrp="1"/>
          </p:cNvSpPr>
          <p:nvPr>
            <p:ph idx="1"/>
          </p:nvPr>
        </p:nvSpPr>
        <p:spPr/>
        <p:txBody>
          <a:bodyPr>
            <a:normAutofit fontScale="92500" lnSpcReduction="20000"/>
          </a:bodyPr>
          <a:lstStyle/>
          <a:p>
            <a:pPr marL="457200" indent="-457200">
              <a:buFont typeface="+mj-lt"/>
              <a:buAutoNum type="arabicPeriod"/>
            </a:pPr>
            <a:r>
              <a:rPr lang="de-DE" dirty="0"/>
              <a:t>Der Verein hat einen Verantwortlichen oder ein Team mit </a:t>
            </a:r>
            <a:r>
              <a:rPr lang="de-DE" dirty="0" err="1"/>
              <a:t>Vertreter:innen</a:t>
            </a:r>
            <a:r>
              <a:rPr lang="de-DE" dirty="0"/>
              <a:t> </a:t>
            </a:r>
            <a:r>
              <a:rPr lang="de-DE"/>
              <a:t>aller Altersgruppen, die </a:t>
            </a:r>
            <a:r>
              <a:rPr lang="de-DE" dirty="0"/>
              <a:t>das Thema </a:t>
            </a:r>
            <a:r>
              <a:rPr lang="de-DE"/>
              <a:t>Digitalisierung betreuen</a:t>
            </a:r>
            <a:endParaRPr lang="de-DE" dirty="0"/>
          </a:p>
          <a:p>
            <a:pPr marL="457200" indent="-457200">
              <a:buFont typeface="+mj-lt"/>
              <a:buAutoNum type="arabicPeriod"/>
            </a:pPr>
            <a:r>
              <a:rPr lang="de-DE" dirty="0"/>
              <a:t>Der Verein kennt die Handhabung im Umgang mit persönlichen Daten</a:t>
            </a:r>
          </a:p>
          <a:p>
            <a:pPr marL="457200" indent="-457200">
              <a:buFont typeface="+mj-lt"/>
              <a:buAutoNum type="arabicPeriod"/>
            </a:pPr>
            <a:r>
              <a:rPr lang="de-DE" dirty="0"/>
              <a:t>Zugang zu den Daten aller Vereinsmitglieder haben nur berechtigte Personen</a:t>
            </a:r>
          </a:p>
          <a:p>
            <a:pPr marL="457200" indent="-457200">
              <a:buFont typeface="+mj-lt"/>
              <a:buAutoNum type="arabicPeriod"/>
            </a:pPr>
            <a:r>
              <a:rPr lang="de-DE" dirty="0"/>
              <a:t>Der Verein weiß, in welchen Fällen Daten weitergegeben werden dürfen</a:t>
            </a:r>
          </a:p>
          <a:p>
            <a:pPr marL="457200" indent="-457200">
              <a:buFont typeface="+mj-lt"/>
              <a:buAutoNum type="arabicPeriod"/>
            </a:pPr>
            <a:r>
              <a:rPr lang="de-DE" dirty="0"/>
              <a:t>Der Verein kennt das Geheimhaltungsinteresse und die Bestimmungen des Datenschutzes</a:t>
            </a:r>
          </a:p>
          <a:p>
            <a:pPr marL="457200" indent="-457200">
              <a:buFont typeface="+mj-lt"/>
              <a:buAutoNum type="arabicPeriod"/>
            </a:pPr>
            <a:r>
              <a:rPr lang="de-DE" dirty="0"/>
              <a:t>Der Verein kennt das Auskunftsrecht </a:t>
            </a:r>
            <a:r>
              <a:rPr lang="de-DE" dirty="0" err="1"/>
              <a:t>ggü</a:t>
            </a:r>
            <a:r>
              <a:rPr lang="de-DE" dirty="0"/>
              <a:t>. den Mitgliedern</a:t>
            </a:r>
          </a:p>
          <a:p>
            <a:pPr marL="457200" indent="-457200">
              <a:buFont typeface="+mj-lt"/>
              <a:buAutoNum type="arabicPeriod"/>
            </a:pPr>
            <a:r>
              <a:rPr lang="de-DE" dirty="0"/>
              <a:t>Der Verein hat ein Passwörtermanagement</a:t>
            </a:r>
          </a:p>
          <a:p>
            <a:endParaRPr lang="de-DE" dirty="0"/>
          </a:p>
          <a:p>
            <a:endParaRPr lang="de-DE" dirty="0"/>
          </a:p>
        </p:txBody>
      </p:sp>
    </p:spTree>
    <p:extLst>
      <p:ext uri="{BB962C8B-B14F-4D97-AF65-F5344CB8AC3E}">
        <p14:creationId xmlns:p14="http://schemas.microsoft.com/office/powerpoint/2010/main" val="2688689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D87BA-7614-0293-7E4D-783F3FD4EB0B}"/>
              </a:ext>
            </a:extLst>
          </p:cNvPr>
          <p:cNvSpPr>
            <a:spLocks noGrp="1"/>
          </p:cNvSpPr>
          <p:nvPr>
            <p:ph type="title"/>
          </p:nvPr>
        </p:nvSpPr>
        <p:spPr/>
        <p:txBody>
          <a:bodyPr/>
          <a:lstStyle/>
          <a:p>
            <a:r>
              <a:rPr lang="de-DE" dirty="0"/>
              <a:t>Fragen zur Digitalisierung (2/2)</a:t>
            </a:r>
          </a:p>
        </p:txBody>
      </p:sp>
      <p:sp>
        <p:nvSpPr>
          <p:cNvPr id="3" name="Inhaltsplatzhalter 2">
            <a:extLst>
              <a:ext uri="{FF2B5EF4-FFF2-40B4-BE49-F238E27FC236}">
                <a16:creationId xmlns:a16="http://schemas.microsoft.com/office/drawing/2014/main" id="{3CB801BC-E4B9-0843-0C40-CC487A041B4A}"/>
              </a:ext>
            </a:extLst>
          </p:cNvPr>
          <p:cNvSpPr>
            <a:spLocks noGrp="1"/>
          </p:cNvSpPr>
          <p:nvPr>
            <p:ph idx="1"/>
          </p:nvPr>
        </p:nvSpPr>
        <p:spPr/>
        <p:txBody>
          <a:bodyPr>
            <a:normAutofit fontScale="85000" lnSpcReduction="20000"/>
          </a:bodyPr>
          <a:lstStyle/>
          <a:p>
            <a:pPr marL="0" indent="0">
              <a:buNone/>
            </a:pPr>
            <a:r>
              <a:rPr lang="de-DE" dirty="0"/>
              <a:t>8. Der Verein betreibt die Mitgliederverwaltung mit modernen digitalen Programmen</a:t>
            </a:r>
          </a:p>
          <a:p>
            <a:pPr marL="0" indent="0">
              <a:buNone/>
            </a:pPr>
            <a:r>
              <a:rPr lang="de-DE" dirty="0"/>
              <a:t>9. Der Verein unterstützt ehrenamtliche Arbeit und Freiwilligenarbeit durch aktuelle, geteilte, digitale Dokumentenablage</a:t>
            </a:r>
          </a:p>
          <a:p>
            <a:pPr marL="0" indent="0">
              <a:buNone/>
            </a:pPr>
            <a:r>
              <a:rPr lang="de-DE" dirty="0"/>
              <a:t>10. Der Verein archiviert wichtige Unterlagen digital</a:t>
            </a:r>
          </a:p>
          <a:p>
            <a:pPr marL="0" indent="0">
              <a:buNone/>
            </a:pPr>
            <a:r>
              <a:rPr lang="de-DE" dirty="0"/>
              <a:t>11. Der Verein aktualisiert seine Homepage regelmäßig</a:t>
            </a:r>
          </a:p>
          <a:p>
            <a:pPr marL="0" indent="0">
              <a:buNone/>
            </a:pPr>
            <a:r>
              <a:rPr lang="de-DE" dirty="0"/>
              <a:t>12. Der Verein unterstützt den Trainingsbetrieb durch digitale Tools</a:t>
            </a:r>
          </a:p>
          <a:p>
            <a:pPr marL="0" indent="0">
              <a:buNone/>
            </a:pPr>
            <a:r>
              <a:rPr lang="de-DE" dirty="0"/>
              <a:t>13. Der Verein führt ein cloudbasiertes Fahrtenbuch</a:t>
            </a:r>
          </a:p>
          <a:p>
            <a:pPr marL="0" indent="0">
              <a:buNone/>
            </a:pPr>
            <a:r>
              <a:rPr lang="de-DE" dirty="0"/>
              <a:t>14. Der Verein nutzt Kostenvergünstigungen bei der Anschaffung von Soft- und Hardware</a:t>
            </a:r>
          </a:p>
          <a:p>
            <a:pPr marL="0" indent="0">
              <a:buNone/>
            </a:pPr>
            <a:r>
              <a:rPr lang="de-DE" dirty="0"/>
              <a:t>15. Der Verein unterstützt die Arbeit des DRV durch die Nutzung von SAMS</a:t>
            </a:r>
          </a:p>
          <a:p>
            <a:endParaRPr lang="de-DE" dirty="0"/>
          </a:p>
          <a:p>
            <a:endParaRPr lang="de-DE" dirty="0"/>
          </a:p>
        </p:txBody>
      </p:sp>
    </p:spTree>
    <p:extLst>
      <p:ext uri="{BB962C8B-B14F-4D97-AF65-F5344CB8AC3E}">
        <p14:creationId xmlns:p14="http://schemas.microsoft.com/office/powerpoint/2010/main" val="142685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50071-7371-375A-304B-1CA4F10BB145}"/>
              </a:ext>
            </a:extLst>
          </p:cNvPr>
          <p:cNvSpPr>
            <a:spLocks noGrp="1"/>
          </p:cNvSpPr>
          <p:nvPr>
            <p:ph type="title"/>
          </p:nvPr>
        </p:nvSpPr>
        <p:spPr/>
        <p:txBody>
          <a:bodyPr/>
          <a:lstStyle/>
          <a:p>
            <a:r>
              <a:rPr lang="de-DE" dirty="0"/>
              <a:t>Die Handlungsfelder auf einen Blick</a:t>
            </a:r>
          </a:p>
        </p:txBody>
      </p:sp>
      <p:sp>
        <p:nvSpPr>
          <p:cNvPr id="3" name="Inhaltsplatzhalter 2">
            <a:extLst>
              <a:ext uri="{FF2B5EF4-FFF2-40B4-BE49-F238E27FC236}">
                <a16:creationId xmlns:a16="http://schemas.microsoft.com/office/drawing/2014/main" id="{B2D14B53-EBBE-695D-525B-6C08F79460A9}"/>
              </a:ext>
            </a:extLst>
          </p:cNvPr>
          <p:cNvSpPr>
            <a:spLocks noGrp="1"/>
          </p:cNvSpPr>
          <p:nvPr>
            <p:ph idx="1"/>
          </p:nvPr>
        </p:nvSpPr>
        <p:spPr/>
        <p:txBody>
          <a:bodyPr>
            <a:normAutofit fontScale="85000" lnSpcReduction="20000"/>
          </a:bodyPr>
          <a:lstStyle/>
          <a:p>
            <a:pPr marL="457200" indent="-457200">
              <a:buFont typeface="+mj-lt"/>
              <a:buAutoNum type="arabicPeriod"/>
            </a:pPr>
            <a:r>
              <a:rPr lang="de-DE" dirty="0"/>
              <a:t>Vision, Strategie, Ziele</a:t>
            </a:r>
          </a:p>
          <a:p>
            <a:pPr marL="457200" indent="-457200">
              <a:buFont typeface="+mj-lt"/>
              <a:buAutoNum type="arabicPeriod"/>
            </a:pPr>
            <a:r>
              <a:rPr lang="de-DE" dirty="0"/>
              <a:t>Vereinsentwicklung</a:t>
            </a:r>
          </a:p>
          <a:p>
            <a:pPr marL="457200" indent="-457200">
              <a:buFont typeface="+mj-lt"/>
              <a:buAutoNum type="arabicPeriod"/>
            </a:pPr>
            <a:r>
              <a:rPr lang="de-DE" dirty="0"/>
              <a:t>Vereinsmanagement</a:t>
            </a:r>
          </a:p>
          <a:p>
            <a:pPr marL="457200" indent="-457200">
              <a:buFont typeface="+mj-lt"/>
              <a:buAutoNum type="arabicPeriod"/>
            </a:pPr>
            <a:r>
              <a:rPr lang="de-DE" dirty="0"/>
              <a:t>Finanzierung</a:t>
            </a:r>
          </a:p>
          <a:p>
            <a:pPr marL="457200" indent="-457200">
              <a:buFont typeface="+mj-lt"/>
              <a:buAutoNum type="arabicPeriod"/>
            </a:pPr>
            <a:r>
              <a:rPr lang="de-DE" dirty="0"/>
              <a:t>Management des Sportbetriebs</a:t>
            </a:r>
          </a:p>
          <a:p>
            <a:pPr marL="457200" indent="-457200">
              <a:buFont typeface="+mj-lt"/>
              <a:buAutoNum type="arabicPeriod"/>
            </a:pPr>
            <a:r>
              <a:rPr lang="de-DE" dirty="0"/>
              <a:t>Spirit </a:t>
            </a:r>
            <a:r>
              <a:rPr lang="de-DE" dirty="0" err="1"/>
              <a:t>of</a:t>
            </a:r>
            <a:r>
              <a:rPr lang="de-DE" dirty="0"/>
              <a:t> Rowing</a:t>
            </a:r>
          </a:p>
          <a:p>
            <a:pPr marL="457200" indent="-457200">
              <a:buFont typeface="+mj-lt"/>
              <a:buAutoNum type="arabicPeriod"/>
            </a:pPr>
            <a:r>
              <a:rPr lang="de-DE" dirty="0"/>
              <a:t>Kommunikation</a:t>
            </a:r>
          </a:p>
          <a:p>
            <a:pPr marL="457200" indent="-457200">
              <a:buFont typeface="+mj-lt"/>
              <a:buAutoNum type="arabicPeriod"/>
            </a:pPr>
            <a:r>
              <a:rPr lang="de-DE" dirty="0"/>
              <a:t>Veranstaltungsmanagement</a:t>
            </a:r>
          </a:p>
          <a:p>
            <a:pPr marL="457200" indent="-457200">
              <a:buFont typeface="+mj-lt"/>
              <a:buAutoNum type="arabicPeriod"/>
            </a:pPr>
            <a:r>
              <a:rPr lang="de-DE" dirty="0"/>
              <a:t>Digitalisierung</a:t>
            </a:r>
          </a:p>
        </p:txBody>
      </p:sp>
    </p:spTree>
    <p:extLst>
      <p:ext uri="{BB962C8B-B14F-4D97-AF65-F5344CB8AC3E}">
        <p14:creationId xmlns:p14="http://schemas.microsoft.com/office/powerpoint/2010/main" val="213874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CE33BAD-BCE7-7223-6DE7-920FB4F312B9}"/>
              </a:ext>
            </a:extLst>
          </p:cNvPr>
          <p:cNvSpPr>
            <a:spLocks noGrp="1"/>
          </p:cNvSpPr>
          <p:nvPr>
            <p:ph type="title"/>
          </p:nvPr>
        </p:nvSpPr>
        <p:spPr/>
        <p:txBody>
          <a:bodyPr/>
          <a:lstStyle/>
          <a:p>
            <a:r>
              <a:rPr lang="de-DE" dirty="0"/>
              <a:t>Vision, Strategie, Ziele</a:t>
            </a:r>
          </a:p>
        </p:txBody>
      </p:sp>
      <p:sp>
        <p:nvSpPr>
          <p:cNvPr id="4" name="Textplatzhalter 3">
            <a:extLst>
              <a:ext uri="{FF2B5EF4-FFF2-40B4-BE49-F238E27FC236}">
                <a16:creationId xmlns:a16="http://schemas.microsoft.com/office/drawing/2014/main" id="{6AFE35C0-1267-28F6-DBB6-A9462D7E86E5}"/>
              </a:ext>
            </a:extLst>
          </p:cNvPr>
          <p:cNvSpPr>
            <a:spLocks noGrp="1"/>
          </p:cNvSpPr>
          <p:nvPr>
            <p:ph type="body" idx="1"/>
          </p:nvPr>
        </p:nvSpPr>
        <p:spPr/>
        <p:txBody>
          <a:bodyPr/>
          <a:lstStyle/>
          <a:p>
            <a:r>
              <a:rPr lang="de-DE" dirty="0"/>
              <a:t>Handlungsfeld 1</a:t>
            </a:r>
          </a:p>
        </p:txBody>
      </p:sp>
    </p:spTree>
    <p:extLst>
      <p:ext uri="{BB962C8B-B14F-4D97-AF65-F5344CB8AC3E}">
        <p14:creationId xmlns:p14="http://schemas.microsoft.com/office/powerpoint/2010/main" val="3796426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2935026-96C3-0D8B-1E6A-F0C2577C5491}"/>
              </a:ext>
            </a:extLst>
          </p:cNvPr>
          <p:cNvSpPr>
            <a:spLocks noGrp="1"/>
          </p:cNvSpPr>
          <p:nvPr>
            <p:ph type="title"/>
          </p:nvPr>
        </p:nvSpPr>
        <p:spPr/>
        <p:txBody>
          <a:bodyPr>
            <a:normAutofit fontScale="90000"/>
          </a:bodyPr>
          <a:lstStyle/>
          <a:p>
            <a:r>
              <a:rPr lang="de-DE" dirty="0"/>
              <a:t>Ihr beginnt mit einer schriftlichen Vision</a:t>
            </a:r>
          </a:p>
        </p:txBody>
      </p:sp>
      <p:sp>
        <p:nvSpPr>
          <p:cNvPr id="6" name="Inhaltsplatzhalter 5">
            <a:extLst>
              <a:ext uri="{FF2B5EF4-FFF2-40B4-BE49-F238E27FC236}">
                <a16:creationId xmlns:a16="http://schemas.microsoft.com/office/drawing/2014/main" id="{58794127-04C0-4C07-7C6C-DEF5CC48EF9C}"/>
              </a:ext>
            </a:extLst>
          </p:cNvPr>
          <p:cNvSpPr>
            <a:spLocks noGrp="1"/>
          </p:cNvSpPr>
          <p:nvPr>
            <p:ph idx="1"/>
          </p:nvPr>
        </p:nvSpPr>
        <p:spPr/>
        <p:txBody>
          <a:bodyPr>
            <a:noAutofit/>
          </a:bodyPr>
          <a:lstStyle/>
          <a:p>
            <a:pPr marL="0" indent="0">
              <a:buNone/>
            </a:pPr>
            <a:r>
              <a:rPr lang="de-DE" sz="1400" dirty="0"/>
              <a:t>Eine Vision ist die motivierende</a:t>
            </a:r>
            <a:r>
              <a:rPr lang="de-DE" sz="1400"/>
              <a:t>, positiv formulierte </a:t>
            </a:r>
            <a:r>
              <a:rPr lang="de-DE" sz="1400" dirty="0"/>
              <a:t>Vorstellung des Zustandes, den ihr mit eurem Verein erreichen wollt. Mit einer Vision gebt ihr die Richtung vor, in die sich euer Verein entwickeln soll. Die Vision drückt aus, wo und wofür ihr in der Zukunft stehen wollt. Zum Beispiel: „</a:t>
            </a:r>
            <a:r>
              <a:rPr lang="de-DE" sz="1400" dirty="0">
                <a:solidFill>
                  <a:srgbClr val="0070C0"/>
                </a:solidFill>
              </a:rPr>
              <a:t>Unser Verein bietet allen Menschen die Möglichkeit, mit Freude zu rudern“</a:t>
            </a:r>
            <a:r>
              <a:rPr lang="de-DE" sz="1400" dirty="0"/>
              <a:t>.</a:t>
            </a:r>
          </a:p>
          <a:p>
            <a:pPr marL="0" indent="0">
              <a:buNone/>
            </a:pPr>
            <a:r>
              <a:rPr lang="de-DE" sz="1400" dirty="0"/>
              <a:t>Eine Vision hilft euch, eine mittel- und langfristige Planung aufzusetzen und Entscheidungen zu treffen. Ihr könnt daraus eure Mission, Strategien, Ziele und Maßnahmen ableiten, indem ihr immer wieder überprüft, ob die anstehenden Aktivitäten auf eure Vision einzahlen oder ihr widersprechen. Das reduziert das Risiko von Fehlentscheidungen und spart Zeit bei Diskussionen.</a:t>
            </a:r>
          </a:p>
          <a:p>
            <a:pPr marL="0" indent="0">
              <a:buNone/>
            </a:pPr>
            <a:r>
              <a:rPr lang="de-DE" sz="1400" dirty="0"/>
              <a:t>Ihr könnt euch das wie einen Trichter vorstellen. Die Vision ist sehr allgemein gehalten, formuliert aber den Kern eurer Ausrichtung. Jede nachfolgende Ebene wird konkreter und detailreicher formuliert, bis es am Ende im Rahmen von Maßnahmen Arbeitsaufträge sind, die abgeleitet werden.</a:t>
            </a:r>
          </a:p>
          <a:p>
            <a:pPr marL="0" indent="0">
              <a:buNone/>
            </a:pPr>
            <a:r>
              <a:rPr lang="de-DE" sz="1400" dirty="0"/>
              <a:t>Für euch als Verein ist die Entwicklung einer Vision von Nutzen, weil ihr euren Mitgliedern und auch zukünftigen Mitgliedern dadurch ein Bild vermittelt, was bei euch möglich ist und was nicht zu euch passt. Als Vorstand werdet ihr dadurch entlastet, weil Ideen und Projektanfragen seitens der Mitglieder spezifischer werden und ihr nicht dauernd Einzelfallentscheidungen zu prüfen habt.</a:t>
            </a:r>
          </a:p>
          <a:p>
            <a:pPr marL="0" indent="0">
              <a:buNone/>
            </a:pPr>
            <a:r>
              <a:rPr lang="de-DE" sz="1400" dirty="0"/>
              <a:t>Ihr gebt euch damit auch ein Image. Menschen außerhalb des Vereins können euch besser einordnen, das lädt </a:t>
            </a:r>
            <a:r>
              <a:rPr lang="de-DE" sz="1400" dirty="0" err="1"/>
              <a:t>Unterstützer:innen</a:t>
            </a:r>
            <a:r>
              <a:rPr lang="de-DE" sz="1400" dirty="0"/>
              <a:t> ein, z.B. bei Crowdfunding-Aktionen.</a:t>
            </a:r>
          </a:p>
        </p:txBody>
      </p:sp>
    </p:spTree>
    <p:extLst>
      <p:ext uri="{BB962C8B-B14F-4D97-AF65-F5344CB8AC3E}">
        <p14:creationId xmlns:p14="http://schemas.microsoft.com/office/powerpoint/2010/main" val="1641976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2019BA-1E21-02B1-F1BA-64816BBED3D8}"/>
              </a:ext>
            </a:extLst>
          </p:cNvPr>
          <p:cNvSpPr>
            <a:spLocks noGrp="1"/>
          </p:cNvSpPr>
          <p:nvPr>
            <p:ph type="title"/>
          </p:nvPr>
        </p:nvSpPr>
        <p:spPr/>
        <p:txBody>
          <a:bodyPr/>
          <a:lstStyle/>
          <a:p>
            <a:r>
              <a:rPr lang="de-DE" dirty="0"/>
              <a:t>Eine Mission konkretisiert die Vision</a:t>
            </a:r>
          </a:p>
        </p:txBody>
      </p:sp>
      <p:sp>
        <p:nvSpPr>
          <p:cNvPr id="3" name="Inhaltsplatzhalter 2">
            <a:extLst>
              <a:ext uri="{FF2B5EF4-FFF2-40B4-BE49-F238E27FC236}">
                <a16:creationId xmlns:a16="http://schemas.microsoft.com/office/drawing/2014/main" id="{83217FE3-5839-EE74-92DA-709674BCCABD}"/>
              </a:ext>
            </a:extLst>
          </p:cNvPr>
          <p:cNvSpPr>
            <a:spLocks noGrp="1"/>
          </p:cNvSpPr>
          <p:nvPr>
            <p:ph idx="1"/>
          </p:nvPr>
        </p:nvSpPr>
        <p:spPr/>
        <p:txBody>
          <a:bodyPr>
            <a:normAutofit lnSpcReduction="10000"/>
          </a:bodyPr>
          <a:lstStyle/>
          <a:p>
            <a:pPr marL="0" indent="0">
              <a:buNone/>
            </a:pPr>
            <a:r>
              <a:rPr lang="de-DE" dirty="0"/>
              <a:t>Die Mission eines Vereins ist die Umsetzung der Vision und stellt somit den Auftrag des Vereins dar. Eine Mission ist gleichzeitig ein Statement und ein Bekenntnis zu bestimmten Werten.</a:t>
            </a:r>
          </a:p>
          <a:p>
            <a:pPr marL="0" indent="0">
              <a:buNone/>
            </a:pPr>
            <a:r>
              <a:rPr lang="de-DE" dirty="0"/>
              <a:t>Um bei dem Beispiel (</a:t>
            </a:r>
            <a:r>
              <a:rPr lang="de-DE" dirty="0">
                <a:solidFill>
                  <a:srgbClr val="0070C0"/>
                </a:solidFill>
              </a:rPr>
              <a:t>„Unser Verein bietet allen Menschen die Möglichkeit, mit Freude zu rudern“) </a:t>
            </a:r>
            <a:r>
              <a:rPr lang="de-DE" dirty="0"/>
              <a:t>zu bleiben, könnte die Mission lauten:</a:t>
            </a:r>
          </a:p>
          <a:p>
            <a:pPr marL="0" indent="0">
              <a:buNone/>
            </a:pPr>
            <a:r>
              <a:rPr lang="de-DE" dirty="0">
                <a:solidFill>
                  <a:srgbClr val="0070C0"/>
                </a:solidFill>
              </a:rPr>
              <a:t>„Unser Verein hat nicht nur einen Fokus auf Leistungssport, sondern versorgt alle Leistungsgruppen gleichberechtigt mit Booten, Trainingsmöglichkeiten und </a:t>
            </a:r>
            <a:r>
              <a:rPr lang="de-DE" dirty="0" err="1">
                <a:solidFill>
                  <a:srgbClr val="0070C0"/>
                </a:solidFill>
              </a:rPr>
              <a:t>Trainer:innen</a:t>
            </a:r>
            <a:r>
              <a:rPr lang="de-DE" dirty="0">
                <a:solidFill>
                  <a:srgbClr val="0070C0"/>
                </a:solidFill>
              </a:rPr>
              <a:t>, unabhängig von Alter, Geschlecht und besonderen Bedürfnissen.“</a:t>
            </a:r>
          </a:p>
        </p:txBody>
      </p:sp>
    </p:spTree>
    <p:extLst>
      <p:ext uri="{BB962C8B-B14F-4D97-AF65-F5344CB8AC3E}">
        <p14:creationId xmlns:p14="http://schemas.microsoft.com/office/powerpoint/2010/main" val="3546519718"/>
      </p:ext>
    </p:extLst>
  </p:cSld>
  <p:clrMapOvr>
    <a:masterClrMapping/>
  </p:clrMapOvr>
</p:sld>
</file>

<file path=ppt/theme/theme1.xml><?xml version="1.0" encoding="utf-8"?>
<a:theme xmlns:a="http://schemas.openxmlformats.org/drawingml/2006/main" name="Ohne Wel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it Welle">
  <a:themeElements>
    <a:clrScheme name="DRV Rudertagsvorlage">
      <a:dk1>
        <a:sysClr val="windowText" lastClr="000000"/>
      </a:dk1>
      <a:lt1>
        <a:sysClr val="window" lastClr="FFFFFF"/>
      </a:lt1>
      <a:dk2>
        <a:srgbClr val="44546A"/>
      </a:dk2>
      <a:lt2>
        <a:srgbClr val="E7E6E6"/>
      </a:lt2>
      <a:accent1>
        <a:srgbClr val="4472C4"/>
      </a:accent1>
      <a:accent2>
        <a:srgbClr val="00B050"/>
      </a:accent2>
      <a:accent3>
        <a:srgbClr val="00B0F0"/>
      </a:accent3>
      <a:accent4>
        <a:srgbClr val="FF0000"/>
      </a:accent4>
      <a:accent5>
        <a:srgbClr val="FFFFFF"/>
      </a:accent5>
      <a:accent6>
        <a:srgbClr val="FFFFF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3679</Words>
  <Application>Microsoft Macintosh PowerPoint</Application>
  <PresentationFormat>Breitbild</PresentationFormat>
  <Paragraphs>329</Paragraphs>
  <Slides>51</Slides>
  <Notes>0</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51</vt:i4>
      </vt:variant>
    </vt:vector>
  </HeadingPairs>
  <TitlesOfParts>
    <vt:vector size="56" baseType="lpstr">
      <vt:lpstr>Arial</vt:lpstr>
      <vt:lpstr>TheSansOffice</vt:lpstr>
      <vt:lpstr>Calibri</vt:lpstr>
      <vt:lpstr>Ohne Welle</vt:lpstr>
      <vt:lpstr>Mit Welle</vt:lpstr>
      <vt:lpstr>Vereinsmatrix für Rudervereine</vt:lpstr>
      <vt:lpstr>Der Ursprung der Vereinsmatrix für Rudervereine</vt:lpstr>
      <vt:lpstr>Der Nutzen der Vereinsmatrix</vt:lpstr>
      <vt:lpstr>Darum Powerpoint</vt:lpstr>
      <vt:lpstr>Zur Handhabung dieser Vereinsmatrix</vt:lpstr>
      <vt:lpstr>Die Handlungsfelder auf einen Blick</vt:lpstr>
      <vt:lpstr>Vision, Strategie, Ziele</vt:lpstr>
      <vt:lpstr>Ihr beginnt mit einer schriftlichen Vision</vt:lpstr>
      <vt:lpstr>Eine Mission konkretisiert die Vision</vt:lpstr>
      <vt:lpstr>Die Strategie benennt die Vorgehensweise</vt:lpstr>
      <vt:lpstr>Die Fragen zu Vision/Strategie/Ziel  (1/4)</vt:lpstr>
      <vt:lpstr>Fragen zu Vision/Strategie/Ziel (2/4)</vt:lpstr>
      <vt:lpstr>Fragen zu Vision/Strategie/Ziel (3/4)</vt:lpstr>
      <vt:lpstr>Fragen zu Vision/Strategie/Ziel (4/4)</vt:lpstr>
      <vt:lpstr>Vereinsentwicklung</vt:lpstr>
      <vt:lpstr>Den Verein bewusst gestalten</vt:lpstr>
      <vt:lpstr>Fragen zu Vereinsentwicklung (1/1)</vt:lpstr>
      <vt:lpstr>Vereinsmanagement</vt:lpstr>
      <vt:lpstr>Alles, was getan werden muss …</vt:lpstr>
      <vt:lpstr>Fragen zum Vereinsmanagement (1/2)</vt:lpstr>
      <vt:lpstr>Fragen zum Vereinsmanagement (2/2)</vt:lpstr>
      <vt:lpstr>Finanzierung</vt:lpstr>
      <vt:lpstr>Ohne Geld geht nichts</vt:lpstr>
      <vt:lpstr>Fragen zur Finanzierung (1/2)</vt:lpstr>
      <vt:lpstr>Fragen zur Finanzierung (2/3)</vt:lpstr>
      <vt:lpstr>Fragen zur Finanzierung (3/3)</vt:lpstr>
      <vt:lpstr>Management des Sportbetriebs</vt:lpstr>
      <vt:lpstr>Alles, außer dem eigentlichen Training</vt:lpstr>
      <vt:lpstr>Fragen zum Management des Sportbetriebs (1/3)</vt:lpstr>
      <vt:lpstr>Fragen zum Management des Sportbetriebs (2/3)</vt:lpstr>
      <vt:lpstr>Fragen zum Management des Sportbetriebs (3/3)</vt:lpstr>
      <vt:lpstr>Spirit of Rowing</vt:lpstr>
      <vt:lpstr>Rudern ist ein fairer Sport</vt:lpstr>
      <vt:lpstr>Fragen zu Spirit of Rowing (1/4)</vt:lpstr>
      <vt:lpstr>Spirit of Rowing (2/4)</vt:lpstr>
      <vt:lpstr>Spirit of Rowing 3/4</vt:lpstr>
      <vt:lpstr>Spirit of Rowing 4/4</vt:lpstr>
      <vt:lpstr>Kommunikation</vt:lpstr>
      <vt:lpstr>Reden ist noch keine Kommunikation</vt:lpstr>
      <vt:lpstr>Fragen zu Kommunikation (1/4)</vt:lpstr>
      <vt:lpstr>Fragen zu Kommunikation (2/4)</vt:lpstr>
      <vt:lpstr>Fragen zu Kommunikation (3/4)</vt:lpstr>
      <vt:lpstr>Fragen zu Kommunikation (4/4)</vt:lpstr>
      <vt:lpstr>Veranstaltungsmanagement</vt:lpstr>
      <vt:lpstr>Geselligkeit ist ein Herzstück des Vereins</vt:lpstr>
      <vt:lpstr>Fragen zum Veranstaltungsmanagement (1/1)</vt:lpstr>
      <vt:lpstr>Fragen zum Veranstaltungsmanagement (2/2)</vt:lpstr>
      <vt:lpstr>Digitalisierung</vt:lpstr>
      <vt:lpstr>Alles, was durch Digitalisierung leichter wird</vt:lpstr>
      <vt:lpstr>Fragen zur Digitalisierung (1/2)</vt:lpstr>
      <vt:lpstr>Fragen zur Digitalisierung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Jens Hundertmark</dc:creator>
  <cp:lastModifiedBy>Martina Schott</cp:lastModifiedBy>
  <cp:revision>122</cp:revision>
  <cp:lastPrinted>2022-08-31T14:14:21Z</cp:lastPrinted>
  <dcterms:created xsi:type="dcterms:W3CDTF">2018-09-28T18:36:57Z</dcterms:created>
  <dcterms:modified xsi:type="dcterms:W3CDTF">2026-04-13T08:43:21Z</dcterms:modified>
</cp:coreProperties>
</file>